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9" r:id="rId2"/>
    <p:sldId id="285" r:id="rId3"/>
    <p:sldId id="273" r:id="rId4"/>
    <p:sldId id="274" r:id="rId5"/>
    <p:sldId id="260" r:id="rId6"/>
    <p:sldId id="265" r:id="rId7"/>
    <p:sldId id="277" r:id="rId8"/>
    <p:sldId id="279" r:id="rId9"/>
    <p:sldId id="280" r:id="rId10"/>
    <p:sldId id="263" r:id="rId11"/>
    <p:sldId id="264" r:id="rId12"/>
    <p:sldId id="275" r:id="rId13"/>
    <p:sldId id="266" r:id="rId14"/>
    <p:sldId id="267" r:id="rId15"/>
    <p:sldId id="271" r:id="rId16"/>
    <p:sldId id="272" r:id="rId17"/>
    <p:sldId id="270" r:id="rId18"/>
    <p:sldId id="281" r:id="rId19"/>
    <p:sldId id="284" r:id="rId20"/>
    <p:sldId id="282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ispielfolien" id="{A1E24162-6AEF-B74F-9439-B72E7151963B}">
          <p14:sldIdLst>
            <p14:sldId id="259"/>
            <p14:sldId id="285"/>
            <p14:sldId id="273"/>
            <p14:sldId id="274"/>
            <p14:sldId id="260"/>
            <p14:sldId id="265"/>
            <p14:sldId id="277"/>
            <p14:sldId id="279"/>
            <p14:sldId id="280"/>
            <p14:sldId id="263"/>
            <p14:sldId id="264"/>
            <p14:sldId id="275"/>
            <p14:sldId id="266"/>
            <p14:sldId id="267"/>
            <p14:sldId id="271"/>
            <p14:sldId id="272"/>
            <p14:sldId id="270"/>
          </p14:sldIdLst>
        </p14:section>
        <p14:section name="Präsentation" id="{DCA51642-A41B-1047-968F-97FF63708767}">
          <p14:sldIdLst>
            <p14:sldId id="281"/>
            <p14:sldId id="284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5578"/>
    <p:restoredTop sz="94655"/>
  </p:normalViewPr>
  <p:slideViewPr>
    <p:cSldViewPr snapToGrid="0">
      <p:cViewPr varScale="1">
        <p:scale>
          <a:sx n="110" d="100"/>
          <a:sy n="110" d="100"/>
        </p:scale>
        <p:origin x="184" y="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/>
              <a:t>Umsatz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71-AF44-9702-A7CA892DA2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71-AF44-9702-A7CA892DA2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71-AF44-9702-A7CA892DA2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71-AF44-9702-A7CA892DA2ED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1-9244-9C75-6A0081780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Umsatz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Heinersreuth</c:v>
                </c:pt>
                <c:pt idx="1">
                  <c:v>Karlsruhe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9-6B4C-A66A-650038F1164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Beteiligung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Heinersreuth</c:v>
                </c:pt>
                <c:pt idx="1">
                  <c:v>Karlsruhe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79-6B4C-A66A-650038F1164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Einlagen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Heinersreuth</c:v>
                </c:pt>
                <c:pt idx="1">
                  <c:v>Karlsruhe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79-6B4C-A66A-650038F11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7895792"/>
        <c:axId val="116809024"/>
        <c:axId val="0"/>
      </c:bar3DChart>
      <c:catAx>
        <c:axId val="46789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6809024"/>
        <c:crosses val="autoZero"/>
        <c:auto val="1"/>
        <c:lblAlgn val="ctr"/>
        <c:lblOffset val="100"/>
        <c:noMultiLvlLbl val="0"/>
      </c:catAx>
      <c:valAx>
        <c:axId val="11680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789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17298-9A13-7844-917E-E51BA9F6CC76}" type="datetimeFigureOut">
              <a:rPr lang="de-DE" smtClean="0"/>
              <a:t>09.10.25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65CC4-FB80-F543-87CA-19F0DA2956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95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5CC4-FB80-F543-87CA-19F0DA29567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99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info@vema-eg.de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ema-eg.de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34C99F8-BDA8-77B2-14CB-B6E43982D6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617A05-D56A-60A4-859E-0AC4CA34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8100" y="2152927"/>
            <a:ext cx="4955851" cy="2039628"/>
          </a:xfrm>
        </p:spPr>
        <p:txBody>
          <a:bodyPr anchor="t" anchorCtr="0">
            <a:noAutofit/>
          </a:bodyPr>
          <a:lstStyle>
            <a:lvl1pPr algn="l" fontAlgn="ctr">
              <a:defRPr sz="4800"/>
            </a:lvl1pPr>
          </a:lstStyle>
          <a:p>
            <a:r>
              <a:rPr lang="de-DE" dirty="0"/>
              <a:t>Ich bin ein Titel und bin maximal 3 Zeilen lang.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DDDADE-3D75-7B33-3E27-E3CCA63557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8099" y="4452723"/>
            <a:ext cx="4955851" cy="8844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Ich bin ein Untertitel </a:t>
            </a:r>
            <a:r>
              <a:rPr lang="de-DE" dirty="0" err="1"/>
              <a:t>max</a:t>
            </a:r>
            <a:r>
              <a:rPr lang="de-DE" dirty="0"/>
              <a:t> 1-2 Zeilen.</a:t>
            </a:r>
          </a:p>
          <a:p>
            <a:r>
              <a:rPr lang="de-DE" dirty="0"/>
              <a:t>(Referent: Max Mustermann)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A2227DFB-24C7-FA3F-E399-F8CC810D7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9209" y="912461"/>
            <a:ext cx="1509766" cy="442013"/>
          </a:xfrm>
          <a:prstGeom prst="rect">
            <a:avLst/>
          </a:prstGeom>
        </p:spPr>
      </p:pic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672DF7AC-AE3A-A6D1-AFCF-ED8835C40F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80213" y="2276475"/>
            <a:ext cx="5411787" cy="45815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Hier per Klick aufs Icon ein Bild einfügen.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6D4924E-59E1-2554-A0B1-B10A62C858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912461"/>
            <a:ext cx="5472113" cy="231775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e-DE" dirty="0"/>
              <a:t>Ich erzähle KURZ, in Großbuchstaben und FETT was ich bin: z.B. UNTERNEHMENSPRÄSENTATION (max. 1 Zeile)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242CA2-263A-2DE5-2FBA-D93F9E0F865D}"/>
              </a:ext>
            </a:extLst>
          </p:cNvPr>
          <p:cNvSpPr txBox="1"/>
          <p:nvPr userDrawn="1"/>
        </p:nvSpPr>
        <p:spPr>
          <a:xfrm>
            <a:off x="1325562" y="5483874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VEMA eG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Ihr Partner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für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 innovative und digitale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Lösungen seit 1997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FFC7E51-9316-C1E6-8972-5C52D47555C1}"/>
              </a:ext>
            </a:extLst>
          </p:cNvPr>
          <p:cNvCxnSpPr>
            <a:cxnSpLocks/>
          </p:cNvCxnSpPr>
          <p:nvPr userDrawn="1"/>
        </p:nvCxnSpPr>
        <p:spPr>
          <a:xfrm>
            <a:off x="0" y="5571637"/>
            <a:ext cx="877078" cy="0"/>
          </a:xfrm>
          <a:prstGeom prst="straightConnector1">
            <a:avLst/>
          </a:prstGeom>
          <a:ln w="15875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34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- 3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F7C07-6667-0420-3DF3-4A6193BE1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D556E9-1F50-305B-8E3B-AE1CD1E73EB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08098" y="2430217"/>
            <a:ext cx="2771777" cy="3662608"/>
          </a:xfrm>
        </p:spPr>
        <p:txBody>
          <a:bodyPr/>
          <a:lstStyle/>
          <a:p>
            <a:pPr lvl="0"/>
            <a:r>
              <a:rPr lang="de-DE" dirty="0"/>
              <a:t>Inhalt 1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279633-BE49-A5D4-533A-6AABB12F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CBAC-72E0-0A46-A2B1-65DBEAE550C4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D33995-7C26-6286-F5A9-9EAA6E3F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2D0BB9-09F7-D738-F7EE-FB18ED22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A229B60-A98B-FE14-8010-2F711BC2C4C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764088" y="2430217"/>
            <a:ext cx="2700338" cy="3662608"/>
          </a:xfrm>
        </p:spPr>
        <p:txBody>
          <a:bodyPr/>
          <a:lstStyle/>
          <a:p>
            <a:pPr lvl="0"/>
            <a:r>
              <a:rPr lang="de-DE" dirty="0"/>
              <a:t>Inhalt 2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891795-F1F7-004B-15EC-F0C327EB435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48638" y="2430217"/>
            <a:ext cx="2700337" cy="3662608"/>
          </a:xfrm>
        </p:spPr>
        <p:txBody>
          <a:bodyPr/>
          <a:lstStyle/>
          <a:p>
            <a:pPr lvl="0"/>
            <a:r>
              <a:rPr lang="de-DE" dirty="0"/>
              <a:t>Inhalt 3</a:t>
            </a:r>
          </a:p>
        </p:txBody>
      </p:sp>
    </p:spTree>
    <p:extLst>
      <p:ext uri="{BB962C8B-B14F-4D97-AF65-F5344CB8AC3E}">
        <p14:creationId xmlns:p14="http://schemas.microsoft.com/office/powerpoint/2010/main" val="297372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-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EDAA-6650-344D-876D-A2AB8D8C8E1B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EED94B0-57D2-2D4C-8C9B-CCC18D5E5C2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59EE015-D2A3-900D-43EA-65268FEECF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08100" y="765175"/>
            <a:ext cx="9540875" cy="5327649"/>
          </a:xfrm>
          <a:effectLst>
            <a:outerShdw blurRad="635000" dist="190500" dir="13500000" algn="b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Screenshot -&gt; 1920x1080!! IMMER 16:9 </a:t>
            </a:r>
          </a:p>
        </p:txBody>
      </p:sp>
    </p:spTree>
    <p:extLst>
      <p:ext uri="{BB962C8B-B14F-4D97-AF65-F5344CB8AC3E}">
        <p14:creationId xmlns:p14="http://schemas.microsoft.com/office/powerpoint/2010/main" val="68792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Inhaltsfolie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896A3-2BCD-C242-0655-99F4DC159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6"/>
            <a:ext cx="9540875" cy="1511299"/>
          </a:xfrm>
        </p:spPr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9EBD3-B4D1-30EC-0B57-96CCB50124C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8099" y="2276475"/>
            <a:ext cx="4689476" cy="7921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Vergleichsbeispiel 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7F6A1F-7450-21AC-F27D-D64F4A9E3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8100" y="3257519"/>
            <a:ext cx="4689475" cy="283530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E8DA7D-604E-6E3E-7E40-B418D88212E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276475"/>
            <a:ext cx="4676774" cy="7921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Vergleichsbeispiel 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99193ED-E49D-C4C7-620E-A11D25BD4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57519"/>
            <a:ext cx="4676774" cy="283530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E17DA7-99E3-3E53-3B9C-E7DC1E25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E6E0-D9BB-4E48-8879-07BA17AD1149}" type="datetime1">
              <a:rPr lang="de-DE" smtClean="0"/>
              <a:t>09.10.25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A3F6D72-AF2D-E4CB-D073-A2608874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2BD3A8-6EE7-D817-6D58-A7BBA989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10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folie -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E0C14-BA33-CDDE-F5EE-77A89DCF7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4"/>
            <a:ext cx="3463926" cy="15113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2A4842-70A3-B3C6-E29E-5922EFB30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1788" y="765175"/>
            <a:ext cx="5437186" cy="5327650"/>
          </a:xfrm>
          <a:effectLst>
            <a:outerShdw blurRad="1270000" dist="190500" dir="10800000" algn="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F75646-B0E7-267A-68DD-C1AB5E0D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8100" y="2467039"/>
            <a:ext cx="3463925" cy="362578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5428-5352-C94A-A5DB-68036507C1FC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34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folie -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E0C14-BA33-CDDE-F5EE-77A89DCF7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65174"/>
            <a:ext cx="4752976" cy="15113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2A4842-70A3-B3C6-E29E-5922EFB30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08099" y="765175"/>
            <a:ext cx="4103689" cy="5327650"/>
          </a:xfrm>
          <a:effectLst>
            <a:outerShdw blurRad="1270000" dist="190500" dir="10800000" algn="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F75646-B0E7-267A-68DD-C1AB5E0D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467039"/>
            <a:ext cx="4752975" cy="362578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06D0-1DB0-9342-B086-7F6EEFE8496B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09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-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FBEEE5E-A783-0725-F30B-D44534D6E7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019995" y="3068638"/>
            <a:ext cx="7172005" cy="0"/>
          </a:xfrm>
          <a:prstGeom prst="straightConnector1">
            <a:avLst/>
          </a:prstGeom>
          <a:ln w="15875" cap="flat">
            <a:solidFill>
              <a:schemeClr val="accent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A3E0C14-BA33-CDDE-F5EE-77A89DCF7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5"/>
            <a:ext cx="3463926" cy="4572000"/>
          </a:xfr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„Dies ist ein Beispielzitat zur Verdeutlichung der obigen Aussagen!“ (Mustermann, 2011, Autor nicht fett!!)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2A4842-70A3-B3C6-E29E-5922EFB30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80212" y="765175"/>
            <a:ext cx="4068761" cy="4572000"/>
          </a:xfrm>
          <a:effectLst>
            <a:outerShdw blurRad="1270000" dist="190500" dir="10800000" algn="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6D3-EE58-9745-80F5-BFA7623A00F0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68BFB14-2B6F-5577-8EBA-A23935ED3990}"/>
              </a:ext>
            </a:extLst>
          </p:cNvPr>
          <p:cNvCxnSpPr>
            <a:cxnSpLocks/>
          </p:cNvCxnSpPr>
          <p:nvPr userDrawn="1"/>
        </p:nvCxnSpPr>
        <p:spPr>
          <a:xfrm>
            <a:off x="0" y="3068638"/>
            <a:ext cx="877078" cy="0"/>
          </a:xfrm>
          <a:prstGeom prst="straightConnector1">
            <a:avLst/>
          </a:prstGeom>
          <a:ln w="15875" cap="flat">
            <a:solidFill>
              <a:schemeClr val="accent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35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-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58C2975F-D822-4171-2D1D-CE721FC58200}"/>
              </a:ext>
            </a:extLst>
          </p:cNvPr>
          <p:cNvSpPr txBox="1"/>
          <p:nvPr userDrawn="1"/>
        </p:nvSpPr>
        <p:spPr>
          <a:xfrm>
            <a:off x="1931955" y="-1257845"/>
            <a:ext cx="42958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b="1" dirty="0">
                <a:solidFill>
                  <a:schemeClr val="bg2"/>
                </a:solidFill>
              </a:rPr>
              <a:t>„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3E0C14-BA33-CDDE-F5EE-77A89DCF7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450" y="765175"/>
            <a:ext cx="8137525" cy="457200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de-DE" dirty="0"/>
              <a:t>„Dies ist ein Beispielzitat zur Verdeutlichung der obigen Aussagen!“ (Mustermann, 2011, Autor nicht fett!!)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DDBC-5086-8E4D-B4C0-3181D2E81C65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68BFB14-2B6F-5577-8EBA-A23935ED3990}"/>
              </a:ext>
            </a:extLst>
          </p:cNvPr>
          <p:cNvCxnSpPr>
            <a:cxnSpLocks/>
          </p:cNvCxnSpPr>
          <p:nvPr userDrawn="1"/>
        </p:nvCxnSpPr>
        <p:spPr>
          <a:xfrm>
            <a:off x="0" y="3068638"/>
            <a:ext cx="2049729" cy="0"/>
          </a:xfrm>
          <a:prstGeom prst="straightConnector1">
            <a:avLst/>
          </a:prstGeom>
          <a:ln w="15875" cap="flat">
            <a:solidFill>
              <a:schemeClr val="accent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624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folie mit Bild und Infobox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E0C14-BA33-CDDE-F5EE-77A89DCF7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4"/>
            <a:ext cx="3463926" cy="15113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2A4842-70A3-B3C6-E29E-5922EFB30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1788" y="765174"/>
            <a:ext cx="6780212" cy="6092826"/>
          </a:xfrm>
          <a:effectLst>
            <a:outerShdw blurRad="1270000" dist="190500" dir="10800000" algn="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F75646-B0E7-267A-68DD-C1AB5E0D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8100" y="2467039"/>
            <a:ext cx="2771775" cy="362578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77C3436A-14FC-F790-1453-D16E20FEFAF8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4386895" y="3556632"/>
            <a:ext cx="2049786" cy="20497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270000" dist="254000" dir="8400000" algn="tr" rotWithShape="0">
              <a:prstClr val="black">
                <a:alpha val="3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Ich bin ein Störer und bin gut für wichtige kurze Infos!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F919373-822B-2E06-A4A7-8A1572D9D3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64016" y="6092825"/>
            <a:ext cx="3284959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020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folie -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2A4842-70A3-B3C6-E29E-5922EFB30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effectLst>
            <a:outerShdw blurRad="1270000" dist="190500" dir="10800000" algn="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3E0C14-BA33-CDDE-F5EE-77A89DCF7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4"/>
            <a:ext cx="5472114" cy="15113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Überschrift Fett.</a:t>
            </a:r>
            <a:br>
              <a:rPr lang="de-DE" dirty="0"/>
            </a:br>
            <a:r>
              <a:rPr lang="de-DE" dirty="0"/>
              <a:t>Unterüberschrift nicht Fett.</a:t>
            </a:r>
            <a:br>
              <a:rPr lang="de-DE" dirty="0"/>
            </a:br>
            <a:r>
              <a:rPr lang="de-DE" dirty="0"/>
              <a:t>(Ich bin farblich so zu wählen das ein Kontrast zum Hintergrund gewährleistet wird, ebenso möchte ich nicht in wichtigen Bildelementen platziert werden.)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F919373-822B-2E06-A4A7-8A1572D9D3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64016" y="6092825"/>
            <a:ext cx="3284959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20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6CD4-621C-DE47-BCD9-B949481D9D0B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EED94B0-57D2-2D4C-8C9B-CCC18D5E5C2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FEE0C51-EE8A-4ABC-64CB-8E56F11C554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308100" y="2276475"/>
            <a:ext cx="9540875" cy="38163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87B3070-98DD-5CE0-65E0-4C821AF2B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100" y="765175"/>
            <a:ext cx="9540875" cy="1511299"/>
          </a:xfrm>
        </p:spPr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</p:spTree>
    <p:extLst>
      <p:ext uri="{BB962C8B-B14F-4D97-AF65-F5344CB8AC3E}">
        <p14:creationId xmlns:p14="http://schemas.microsoft.com/office/powerpoint/2010/main" val="8197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34C99F8-BDA8-77B2-14CB-B6E43982D6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617A05-D56A-60A4-859E-0AC4CA34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389" y="2152927"/>
            <a:ext cx="4788009" cy="2039628"/>
          </a:xfrm>
        </p:spPr>
        <p:txBody>
          <a:bodyPr anchor="t" anchorCtr="0">
            <a:noAutofit/>
          </a:bodyPr>
          <a:lstStyle>
            <a:lvl1pPr algn="l" fontAlgn="ctr">
              <a:defRPr sz="4800"/>
            </a:lvl1pPr>
          </a:lstStyle>
          <a:p>
            <a:r>
              <a:rPr lang="de-DE" dirty="0"/>
              <a:t>Ich bin ein Titel und bin maximal 3 Zeilen lang.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DDDADE-3D75-7B33-3E27-E3CCA63557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14388" y="4452723"/>
            <a:ext cx="4788009" cy="8844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Ich bin ein Untertitel </a:t>
            </a:r>
            <a:r>
              <a:rPr lang="de-DE" dirty="0" err="1"/>
              <a:t>max</a:t>
            </a:r>
            <a:r>
              <a:rPr lang="de-DE" dirty="0"/>
              <a:t> 1-2 Zeilen.</a:t>
            </a:r>
          </a:p>
          <a:p>
            <a:r>
              <a:rPr lang="de-DE" dirty="0"/>
              <a:t>(Referent: Max Mustermann)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A2227DFB-24C7-FA3F-E399-F8CC810D7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9209" y="912461"/>
            <a:ext cx="1509766" cy="442013"/>
          </a:xfrm>
          <a:prstGeom prst="rect">
            <a:avLst/>
          </a:prstGeom>
        </p:spPr>
      </p:pic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672DF7AC-AE3A-A6D1-AFCF-ED8835C40F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56" y="1"/>
            <a:ext cx="5411787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Hier per Klick aufs Icon ein Bild einfügen.</a:t>
            </a:r>
          </a:p>
        </p:txBody>
      </p:sp>
    </p:spTree>
    <p:extLst>
      <p:ext uri="{BB962C8B-B14F-4D97-AF65-F5344CB8AC3E}">
        <p14:creationId xmlns:p14="http://schemas.microsoft.com/office/powerpoint/2010/main" val="1387963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folie -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C02A5-77C0-9B01-9808-253DEA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766-F791-7F4D-9E40-F2AEF51E4D16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EFC9F7-D22B-C509-F86F-B2256EAD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3C307-D955-5779-9470-D8B99FF5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FEE0C51-EE8A-4ABC-64CB-8E56F11C554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780213" y="2276475"/>
            <a:ext cx="4068762" cy="38163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443BC4-6CFA-9790-A1AD-295F4276B8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8100" y="2276474"/>
            <a:ext cx="5295217" cy="381635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9CA3C35-290B-DC58-E895-198947FA8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100" y="765175"/>
            <a:ext cx="9540875" cy="1511299"/>
          </a:xfrm>
        </p:spPr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</p:spTree>
    <p:extLst>
      <p:ext uri="{BB962C8B-B14F-4D97-AF65-F5344CB8AC3E}">
        <p14:creationId xmlns:p14="http://schemas.microsoft.com/office/powerpoint/2010/main" val="42632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- 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DF6C949-1679-7773-9D32-25EBAAE0A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207012-E8E5-EDF3-3159-E5A1A660B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5"/>
            <a:ext cx="5472114" cy="1511300"/>
          </a:xfrm>
        </p:spPr>
        <p:txBody>
          <a:bodyPr/>
          <a:lstStyle/>
          <a:p>
            <a:r>
              <a:rPr lang="de-DE" dirty="0"/>
              <a:t>Abschlussfolie</a:t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C64FA31-6875-6F1A-040C-07462479BF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8099" y="2281035"/>
            <a:ext cx="4103689" cy="230048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 (FETT)</a:t>
            </a:r>
          </a:p>
          <a:p>
            <a:r>
              <a:rPr lang="de-DE" dirty="0"/>
              <a:t>Position</a:t>
            </a:r>
          </a:p>
          <a:p>
            <a:r>
              <a:rPr lang="de-DE" dirty="0"/>
              <a:t>0921 12346</a:t>
            </a:r>
          </a:p>
          <a:p>
            <a:r>
              <a:rPr lang="de-DE" dirty="0" err="1"/>
              <a:t>mail@vema-eg.de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806DDE-5BB1-7F64-41A2-9B0BC6976027}"/>
              </a:ext>
            </a:extLst>
          </p:cNvPr>
          <p:cNvSpPr txBox="1"/>
          <p:nvPr userDrawn="1"/>
        </p:nvSpPr>
        <p:spPr>
          <a:xfrm>
            <a:off x="1308100" y="5384939"/>
            <a:ext cx="959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VEMA Versicherungsmakler Genossenschaft eG</a:t>
            </a:r>
          </a:p>
          <a:p>
            <a:r>
              <a:rPr lang="de-DE" sz="800" b="0" i="0" kern="1200" dirty="0" err="1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Unterkonnersreuth</a:t>
            </a:r>
            <a:r>
              <a:rPr lang="de-DE" sz="8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 31</a:t>
            </a:r>
          </a:p>
          <a:p>
            <a:r>
              <a:rPr lang="de-DE" sz="8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95500 Heinersreuth</a:t>
            </a:r>
          </a:p>
          <a:p>
            <a:r>
              <a:rPr lang="de-DE" sz="800" b="0" i="0" u="none" strike="noStrike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+49 921 990936-0</a:t>
            </a:r>
          </a:p>
          <a:p>
            <a:r>
              <a:rPr lang="de-DE" sz="800" b="0" i="0" u="none" strike="noStrike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  <a:hlinkClick r:id="rId2"/>
              </a:rPr>
              <a:t>info@vema-eg.de</a:t>
            </a:r>
            <a:endParaRPr lang="de-DE" sz="800" b="0" i="0" kern="1200" dirty="0">
              <a:solidFill>
                <a:schemeClr val="tx1"/>
              </a:solidFill>
              <a:effectLst/>
              <a:latin typeface="Source Sans 3" panose="020B0303030403020204" pitchFamily="34" charset="0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12169A0-8AEB-4B6D-FD58-E45A950E4B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8101" y="912461"/>
            <a:ext cx="1320874" cy="38671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6FEA078-EA97-0785-B9D8-D66B63CBA2C2}"/>
              </a:ext>
            </a:extLst>
          </p:cNvPr>
          <p:cNvSpPr txBox="1"/>
          <p:nvPr userDrawn="1"/>
        </p:nvSpPr>
        <p:spPr>
          <a:xfrm>
            <a:off x="1308101" y="6321524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GENOSSENSCHAFT </a:t>
            </a:r>
            <a:r>
              <a:rPr lang="de-DE" sz="1400" b="1" dirty="0"/>
              <a:t>MACHT STARK!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596335-AB2C-C1BE-373A-FD7016578E81}"/>
              </a:ext>
            </a:extLst>
          </p:cNvPr>
          <p:cNvSpPr txBox="1"/>
          <p:nvPr userDrawn="1"/>
        </p:nvSpPr>
        <p:spPr>
          <a:xfrm>
            <a:off x="6113302" y="6321524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u="sng" dirty="0" err="1"/>
              <a:t>www.vema-eg.de</a:t>
            </a:r>
            <a:endParaRPr lang="de-DE" sz="1400" b="1" u="sng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9709C80-D46C-3714-BA58-01122603BFFA}"/>
              </a:ext>
            </a:extLst>
          </p:cNvPr>
          <p:cNvCxnSpPr>
            <a:cxnSpLocks/>
          </p:cNvCxnSpPr>
          <p:nvPr userDrawn="1"/>
        </p:nvCxnSpPr>
        <p:spPr>
          <a:xfrm>
            <a:off x="0" y="6467626"/>
            <a:ext cx="877078" cy="0"/>
          </a:xfrm>
          <a:prstGeom prst="straightConnector1">
            <a:avLst/>
          </a:prstGeom>
          <a:ln w="15875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0CE8077-474B-FB8C-9F6B-C32F32B143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0213" y="2276475"/>
            <a:ext cx="4068762" cy="230505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Vorname Nachname (FETT)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0921 12346</a:t>
            </a:r>
          </a:p>
          <a:p>
            <a:pPr lvl="0"/>
            <a:r>
              <a:rPr lang="de-DE" dirty="0" err="1"/>
              <a:t>mail@vema-eg.de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066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- 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DF6C949-1679-7773-9D32-25EBAAE0A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207012-E8E5-EDF3-3159-E5A1A660B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5"/>
            <a:ext cx="5472114" cy="1511300"/>
          </a:xfrm>
        </p:spPr>
        <p:txBody>
          <a:bodyPr/>
          <a:lstStyle/>
          <a:p>
            <a:r>
              <a:rPr lang="de-DE" dirty="0"/>
              <a:t>Abschlussfolie</a:t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C64FA31-6875-6F1A-040C-07462479BF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8099" y="2281035"/>
            <a:ext cx="4103689" cy="230048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 (FETT)</a:t>
            </a:r>
          </a:p>
          <a:p>
            <a:r>
              <a:rPr lang="de-DE" dirty="0"/>
              <a:t>Position</a:t>
            </a:r>
          </a:p>
          <a:p>
            <a:r>
              <a:rPr lang="de-DE" dirty="0"/>
              <a:t>0921 12346</a:t>
            </a:r>
          </a:p>
          <a:p>
            <a:r>
              <a:rPr lang="de-DE" dirty="0" err="1"/>
              <a:t>mail@vema-eg.de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12169A0-8AEB-4B6D-FD58-E45A950E4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8101" y="912461"/>
            <a:ext cx="1320874" cy="38671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6FEA078-EA97-0785-B9D8-D66B63CBA2C2}"/>
              </a:ext>
            </a:extLst>
          </p:cNvPr>
          <p:cNvSpPr txBox="1"/>
          <p:nvPr userDrawn="1"/>
        </p:nvSpPr>
        <p:spPr>
          <a:xfrm>
            <a:off x="1308101" y="6321524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GENOSSENSCHAFT </a:t>
            </a:r>
            <a:r>
              <a:rPr lang="de-DE" sz="1400" b="1" dirty="0"/>
              <a:t>MACHT STARK!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596335-AB2C-C1BE-373A-FD7016578E81}"/>
              </a:ext>
            </a:extLst>
          </p:cNvPr>
          <p:cNvSpPr txBox="1"/>
          <p:nvPr userDrawn="1"/>
        </p:nvSpPr>
        <p:spPr>
          <a:xfrm>
            <a:off x="6113302" y="6321524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u="sng" dirty="0" err="1"/>
              <a:t>www.vema-eg.de</a:t>
            </a:r>
            <a:endParaRPr lang="de-DE" sz="1400" b="1" u="sng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9709C80-D46C-3714-BA58-01122603BFFA}"/>
              </a:ext>
            </a:extLst>
          </p:cNvPr>
          <p:cNvCxnSpPr>
            <a:cxnSpLocks/>
          </p:cNvCxnSpPr>
          <p:nvPr userDrawn="1"/>
        </p:nvCxnSpPr>
        <p:spPr>
          <a:xfrm>
            <a:off x="0" y="6467626"/>
            <a:ext cx="877078" cy="0"/>
          </a:xfrm>
          <a:prstGeom prst="straightConnector1">
            <a:avLst/>
          </a:prstGeom>
          <a:ln w="15875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0CE8077-474B-FB8C-9F6B-C32F32B143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0213" y="2276475"/>
            <a:ext cx="4068762" cy="230505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Vorname Nachname (FETT)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0921 12346</a:t>
            </a:r>
          </a:p>
          <a:p>
            <a:pPr lvl="0"/>
            <a:r>
              <a:rPr lang="de-DE" dirty="0" err="1"/>
              <a:t>mail@vema-eg.de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2211BB-1B23-1BFB-307F-8A0202F88B34}"/>
              </a:ext>
            </a:extLst>
          </p:cNvPr>
          <p:cNvSpPr txBox="1"/>
          <p:nvPr userDrawn="1"/>
        </p:nvSpPr>
        <p:spPr>
          <a:xfrm>
            <a:off x="1308100" y="5384939"/>
            <a:ext cx="959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VEMA Versicherungsmakler Genossenschaft eG</a:t>
            </a:r>
          </a:p>
          <a:p>
            <a:r>
              <a:rPr lang="de-DE" sz="8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Johann-Georg-Schlosser-Str. 12</a:t>
            </a:r>
          </a:p>
          <a:p>
            <a:r>
              <a:rPr lang="de-DE" sz="800" b="0" i="0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76149 Karlsruhe</a:t>
            </a:r>
          </a:p>
          <a:p>
            <a:r>
              <a:rPr lang="de-DE" sz="800" b="0" i="0" u="none" strike="noStrike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</a:rPr>
              <a:t>+49 721 91500-10</a:t>
            </a:r>
          </a:p>
          <a:p>
            <a:r>
              <a:rPr lang="de-DE" sz="800" b="0" i="0" u="none" strike="noStrike" kern="1200" dirty="0">
                <a:solidFill>
                  <a:schemeClr val="tx1"/>
                </a:solidFill>
                <a:effectLst/>
                <a:latin typeface="Source Sans 3" panose="020B0303030403020204" pitchFamily="34" charset="0"/>
                <a:ea typeface="+mn-ea"/>
                <a:cs typeface="+mn-cs"/>
                <a:hlinkClick r:id="rId3"/>
              </a:rPr>
              <a:t>info@vema-eg.de</a:t>
            </a:r>
            <a:endParaRPr lang="de-DE" sz="800" b="0" i="0" kern="1200" dirty="0">
              <a:solidFill>
                <a:schemeClr val="tx1"/>
              </a:solidFill>
              <a:effectLst/>
              <a:latin typeface="Source Sans 3" panose="020B03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8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DF6C949-1679-7773-9D32-25EBAAE0A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207012-E8E5-EDF3-3159-E5A1A660B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765175"/>
            <a:ext cx="5472114" cy="75565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Beispielagenda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C64FA31-6875-6F1A-040C-07462479BF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8099" y="1520826"/>
            <a:ext cx="8172451" cy="3816350"/>
          </a:xfrm>
        </p:spPr>
        <p:txBody>
          <a:bodyPr anchor="ctr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+mj-lt"/>
              <a:buAutoNum type="arabicPeriod"/>
              <a:tabLst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b="1" dirty="0"/>
              <a:t>Einleitung &amp; Zielsetzung</a:t>
            </a:r>
            <a:br>
              <a:rPr lang="de-DE" dirty="0"/>
            </a:br>
            <a:r>
              <a:rPr lang="de-DE" i="1" dirty="0" err="1"/>
              <a:t>Lorem</a:t>
            </a:r>
            <a:r>
              <a:rPr lang="de-DE" i="1" dirty="0"/>
              <a:t> </a:t>
            </a:r>
            <a:r>
              <a:rPr lang="de-DE" i="1" dirty="0" err="1"/>
              <a:t>ipsum</a:t>
            </a:r>
            <a:r>
              <a:rPr lang="de-DE" i="1" dirty="0"/>
              <a:t> </a:t>
            </a:r>
            <a:r>
              <a:rPr lang="de-DE" i="1" dirty="0" err="1"/>
              <a:t>dolor</a:t>
            </a:r>
            <a:r>
              <a:rPr lang="de-DE" i="1" dirty="0"/>
              <a:t> </a:t>
            </a:r>
            <a:r>
              <a:rPr lang="de-DE" i="1" dirty="0" err="1"/>
              <a:t>sit</a:t>
            </a:r>
            <a:r>
              <a:rPr lang="de-DE" i="1" dirty="0"/>
              <a:t> </a:t>
            </a:r>
            <a:r>
              <a:rPr lang="de-DE" i="1" dirty="0" err="1"/>
              <a:t>amet</a:t>
            </a:r>
            <a:r>
              <a:rPr lang="de-DE" i="1" dirty="0"/>
              <a:t>, </a:t>
            </a:r>
            <a:r>
              <a:rPr lang="de-DE" i="1" dirty="0" err="1"/>
              <a:t>consectetur</a:t>
            </a:r>
            <a:r>
              <a:rPr lang="de-DE" i="1" dirty="0"/>
              <a:t> </a:t>
            </a:r>
            <a:r>
              <a:rPr lang="de-DE" i="1" dirty="0" err="1"/>
              <a:t>adipiscing</a:t>
            </a:r>
            <a:r>
              <a:rPr lang="de-DE" i="1" dirty="0"/>
              <a:t> </a:t>
            </a:r>
            <a:r>
              <a:rPr lang="de-DE" i="1" dirty="0" err="1"/>
              <a:t>elit</a:t>
            </a:r>
            <a:r>
              <a:rPr lang="de-DE" i="1" dirty="0"/>
              <a:t>. </a:t>
            </a:r>
            <a:r>
              <a:rPr lang="de-DE" i="1" dirty="0" err="1"/>
              <a:t>Curabitur</a:t>
            </a:r>
            <a:r>
              <a:rPr lang="de-DE" i="1" dirty="0"/>
              <a:t> </a:t>
            </a:r>
            <a:r>
              <a:rPr lang="de-DE" i="1" dirty="0" err="1"/>
              <a:t>feugiat</a:t>
            </a:r>
            <a:r>
              <a:rPr lang="de-DE" i="1" dirty="0"/>
              <a:t> </a:t>
            </a:r>
            <a:r>
              <a:rPr lang="de-DE" i="1" dirty="0" err="1"/>
              <a:t>sapien</a:t>
            </a:r>
            <a:r>
              <a:rPr lang="de-DE" i="1" dirty="0"/>
              <a:t> </a:t>
            </a:r>
            <a:r>
              <a:rPr lang="de-DE" i="1" dirty="0" err="1"/>
              <a:t>ut</a:t>
            </a:r>
            <a:r>
              <a:rPr lang="de-DE" i="1" dirty="0"/>
              <a:t> </a:t>
            </a:r>
            <a:r>
              <a:rPr lang="de-DE" i="1" dirty="0" err="1"/>
              <a:t>mauris</a:t>
            </a:r>
            <a:r>
              <a:rPr lang="de-DE" i="1" dirty="0"/>
              <a:t> </a:t>
            </a:r>
            <a:r>
              <a:rPr lang="de-DE" i="1" dirty="0" err="1"/>
              <a:t>dignissim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Marktanalyse &amp; Trends</a:t>
            </a:r>
            <a:br>
              <a:rPr lang="de-DE" dirty="0"/>
            </a:br>
            <a:r>
              <a:rPr lang="de-DE" i="1" dirty="0" err="1"/>
              <a:t>Nullam</a:t>
            </a:r>
            <a:r>
              <a:rPr lang="de-DE" i="1" dirty="0"/>
              <a:t> non erat at </a:t>
            </a:r>
            <a:r>
              <a:rPr lang="de-DE" i="1" dirty="0" err="1"/>
              <a:t>lectus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 </a:t>
            </a:r>
            <a:r>
              <a:rPr lang="de-DE" i="1" dirty="0" err="1"/>
              <a:t>porta</a:t>
            </a:r>
            <a:r>
              <a:rPr lang="de-DE" i="1" dirty="0"/>
              <a:t>. </a:t>
            </a:r>
            <a:r>
              <a:rPr lang="de-DE" i="1" dirty="0" err="1"/>
              <a:t>Praesent</a:t>
            </a:r>
            <a:r>
              <a:rPr lang="de-DE" i="1" dirty="0"/>
              <a:t> </a:t>
            </a:r>
            <a:r>
              <a:rPr lang="de-DE" i="1" dirty="0" err="1"/>
              <a:t>fringilla</a:t>
            </a:r>
            <a:r>
              <a:rPr lang="de-DE" i="1" dirty="0"/>
              <a:t> </a:t>
            </a:r>
            <a:r>
              <a:rPr lang="de-DE" i="1" dirty="0" err="1"/>
              <a:t>velit</a:t>
            </a:r>
            <a:r>
              <a:rPr lang="de-DE" i="1" dirty="0"/>
              <a:t> </a:t>
            </a:r>
            <a:r>
              <a:rPr lang="de-DE" i="1" dirty="0" err="1"/>
              <a:t>nec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 </a:t>
            </a:r>
            <a:r>
              <a:rPr lang="de-DE" i="1" dirty="0" err="1"/>
              <a:t>finibus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Lösungsansatz / Konzept</a:t>
            </a:r>
            <a:br>
              <a:rPr lang="de-DE" dirty="0"/>
            </a:br>
            <a:r>
              <a:rPr lang="de-DE" i="1" dirty="0" err="1"/>
              <a:t>Fusce</a:t>
            </a:r>
            <a:r>
              <a:rPr lang="de-DE" i="1" dirty="0"/>
              <a:t> </a:t>
            </a:r>
            <a:r>
              <a:rPr lang="de-DE" i="1" dirty="0" err="1"/>
              <a:t>euismod</a:t>
            </a:r>
            <a:r>
              <a:rPr lang="de-DE" i="1" dirty="0"/>
              <a:t> </a:t>
            </a:r>
            <a:r>
              <a:rPr lang="de-DE" i="1" dirty="0" err="1"/>
              <a:t>sem</a:t>
            </a:r>
            <a:r>
              <a:rPr lang="de-DE" i="1" dirty="0"/>
              <a:t> </a:t>
            </a:r>
            <a:r>
              <a:rPr lang="de-DE" i="1" dirty="0" err="1"/>
              <a:t>vitae</a:t>
            </a:r>
            <a:r>
              <a:rPr lang="de-DE" i="1" dirty="0"/>
              <a:t> </a:t>
            </a:r>
            <a:r>
              <a:rPr lang="de-DE" i="1" dirty="0" err="1"/>
              <a:t>risus</a:t>
            </a:r>
            <a:r>
              <a:rPr lang="de-DE" i="1" dirty="0"/>
              <a:t> </a:t>
            </a:r>
            <a:r>
              <a:rPr lang="de-DE" i="1" dirty="0" err="1"/>
              <a:t>pulvinar</a:t>
            </a:r>
            <a:r>
              <a:rPr lang="de-DE" i="1" dirty="0"/>
              <a:t>, </a:t>
            </a:r>
            <a:r>
              <a:rPr lang="de-DE" i="1" dirty="0" err="1"/>
              <a:t>nec</a:t>
            </a:r>
            <a:r>
              <a:rPr lang="de-DE" i="1" dirty="0"/>
              <a:t> </a:t>
            </a:r>
            <a:r>
              <a:rPr lang="de-DE" i="1" dirty="0" err="1"/>
              <a:t>fermentum</a:t>
            </a:r>
            <a:r>
              <a:rPr lang="de-DE" i="1" dirty="0"/>
              <a:t> erat </a:t>
            </a:r>
            <a:r>
              <a:rPr lang="de-DE" i="1" dirty="0" err="1"/>
              <a:t>tincidunt</a:t>
            </a:r>
            <a:r>
              <a:rPr lang="de-DE" i="1" dirty="0"/>
              <a:t>. </a:t>
            </a:r>
            <a:r>
              <a:rPr lang="de-DE" i="1" dirty="0" err="1"/>
              <a:t>Aenean</a:t>
            </a:r>
            <a:r>
              <a:rPr lang="de-DE" i="1" dirty="0"/>
              <a:t> a </a:t>
            </a:r>
            <a:r>
              <a:rPr lang="de-DE" i="1" dirty="0" err="1"/>
              <a:t>arcu</a:t>
            </a:r>
            <a:r>
              <a:rPr lang="de-DE" i="1" dirty="0"/>
              <a:t> </a:t>
            </a:r>
            <a:r>
              <a:rPr lang="de-DE" i="1" dirty="0" err="1"/>
              <a:t>vel</a:t>
            </a:r>
            <a:r>
              <a:rPr lang="de-DE" i="1" dirty="0"/>
              <a:t> </a:t>
            </a:r>
            <a:r>
              <a:rPr lang="de-DE" i="1" dirty="0" err="1"/>
              <a:t>orci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 </a:t>
            </a:r>
            <a:r>
              <a:rPr lang="de-DE" i="1" dirty="0" err="1"/>
              <a:t>placerat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Implementierung &amp; Zeitplan</a:t>
            </a:r>
            <a:br>
              <a:rPr lang="de-DE" dirty="0"/>
            </a:br>
            <a:r>
              <a:rPr lang="de-DE" i="1" dirty="0"/>
              <a:t>Mauris </a:t>
            </a:r>
            <a:r>
              <a:rPr lang="de-DE" i="1" dirty="0" err="1"/>
              <a:t>sit</a:t>
            </a:r>
            <a:r>
              <a:rPr lang="de-DE" i="1" dirty="0"/>
              <a:t> </a:t>
            </a:r>
            <a:r>
              <a:rPr lang="de-DE" i="1" dirty="0" err="1"/>
              <a:t>amet</a:t>
            </a:r>
            <a:r>
              <a:rPr lang="de-DE" i="1" dirty="0"/>
              <a:t> nulla </a:t>
            </a:r>
            <a:r>
              <a:rPr lang="de-DE" i="1" dirty="0" err="1"/>
              <a:t>id</a:t>
            </a:r>
            <a:r>
              <a:rPr lang="de-DE" i="1" dirty="0"/>
              <a:t> erat </a:t>
            </a:r>
            <a:r>
              <a:rPr lang="de-DE" i="1" dirty="0" err="1"/>
              <a:t>ullamcorper</a:t>
            </a:r>
            <a:r>
              <a:rPr lang="de-DE" i="1" dirty="0"/>
              <a:t> </a:t>
            </a:r>
            <a:r>
              <a:rPr lang="de-DE" i="1" dirty="0" err="1"/>
              <a:t>fermentum</a:t>
            </a:r>
            <a:r>
              <a:rPr lang="de-DE" i="1" dirty="0"/>
              <a:t>. Sed in </a:t>
            </a:r>
            <a:r>
              <a:rPr lang="de-DE" i="1" dirty="0" err="1"/>
              <a:t>feugiat</a:t>
            </a:r>
            <a:r>
              <a:rPr lang="de-DE" i="1" dirty="0"/>
              <a:t> </a:t>
            </a:r>
            <a:r>
              <a:rPr lang="de-DE" i="1" dirty="0" err="1"/>
              <a:t>justo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Kosten &amp; Nutzen</a:t>
            </a:r>
            <a:br>
              <a:rPr lang="de-DE" dirty="0"/>
            </a:br>
            <a:r>
              <a:rPr lang="de-DE" i="1" dirty="0"/>
              <a:t>Vestibulum ante </a:t>
            </a:r>
            <a:r>
              <a:rPr lang="de-DE" i="1" dirty="0" err="1"/>
              <a:t>ipsum</a:t>
            </a:r>
            <a:r>
              <a:rPr lang="de-DE" i="1" dirty="0"/>
              <a:t> </a:t>
            </a:r>
            <a:r>
              <a:rPr lang="de-DE" i="1" dirty="0" err="1"/>
              <a:t>primis</a:t>
            </a:r>
            <a:r>
              <a:rPr lang="de-DE" i="1" dirty="0"/>
              <a:t> in </a:t>
            </a:r>
            <a:r>
              <a:rPr lang="de-DE" i="1" dirty="0" err="1"/>
              <a:t>faucibus</a:t>
            </a:r>
            <a:r>
              <a:rPr lang="de-DE" i="1" dirty="0"/>
              <a:t> </a:t>
            </a:r>
            <a:r>
              <a:rPr lang="de-DE" i="1" dirty="0" err="1"/>
              <a:t>orci</a:t>
            </a:r>
            <a:r>
              <a:rPr lang="de-DE" i="1" dirty="0"/>
              <a:t> </a:t>
            </a:r>
            <a:r>
              <a:rPr lang="de-DE" i="1" dirty="0" err="1"/>
              <a:t>luctus</a:t>
            </a:r>
            <a:r>
              <a:rPr lang="de-DE" i="1" dirty="0"/>
              <a:t> et </a:t>
            </a:r>
            <a:r>
              <a:rPr lang="de-DE" i="1" dirty="0" err="1"/>
              <a:t>ultrices</a:t>
            </a:r>
            <a:r>
              <a:rPr lang="de-DE" i="1" dirty="0"/>
              <a:t> </a:t>
            </a:r>
            <a:r>
              <a:rPr lang="de-DE" i="1" dirty="0" err="1"/>
              <a:t>posuere</a:t>
            </a:r>
            <a:r>
              <a:rPr lang="de-DE" i="1" dirty="0"/>
              <a:t> </a:t>
            </a:r>
            <a:r>
              <a:rPr lang="de-DE" i="1" dirty="0" err="1"/>
              <a:t>cubilia</a:t>
            </a:r>
            <a:r>
              <a:rPr lang="de-DE" i="1" dirty="0"/>
              <a:t> </a:t>
            </a:r>
            <a:r>
              <a:rPr lang="de-DE" i="1" dirty="0" err="1"/>
              <a:t>curae</a:t>
            </a:r>
            <a:r>
              <a:rPr lang="de-DE" i="1" dirty="0"/>
              <a:t>;</a:t>
            </a:r>
            <a:endParaRPr lang="de-DE" dirty="0"/>
          </a:p>
          <a:p>
            <a:r>
              <a:rPr lang="de-DE" b="1" dirty="0"/>
              <a:t>Zusammenfassung &amp; Ausblick</a:t>
            </a:r>
            <a:br>
              <a:rPr lang="de-DE" dirty="0"/>
            </a:br>
            <a:r>
              <a:rPr lang="de-DE" i="1" dirty="0"/>
              <a:t>Integer </a:t>
            </a:r>
            <a:r>
              <a:rPr lang="de-DE" i="1" dirty="0" err="1"/>
              <a:t>facilisis</a:t>
            </a:r>
            <a:r>
              <a:rPr lang="de-DE" i="1" dirty="0"/>
              <a:t>, </a:t>
            </a:r>
            <a:r>
              <a:rPr lang="de-DE" i="1" dirty="0" err="1"/>
              <a:t>libero</a:t>
            </a:r>
            <a:r>
              <a:rPr lang="de-DE" i="1" dirty="0"/>
              <a:t> at </a:t>
            </a:r>
            <a:r>
              <a:rPr lang="de-DE" i="1" dirty="0" err="1"/>
              <a:t>hendrerit</a:t>
            </a:r>
            <a:r>
              <a:rPr lang="de-DE" i="1" dirty="0"/>
              <a:t> </a:t>
            </a:r>
            <a:r>
              <a:rPr lang="de-DE" i="1" dirty="0" err="1"/>
              <a:t>efficitur</a:t>
            </a:r>
            <a:r>
              <a:rPr lang="de-DE" i="1" dirty="0"/>
              <a:t>, </a:t>
            </a:r>
            <a:r>
              <a:rPr lang="de-DE" i="1" dirty="0" err="1"/>
              <a:t>ipsum</a:t>
            </a:r>
            <a:r>
              <a:rPr lang="de-DE" i="1" dirty="0"/>
              <a:t> nisi </a:t>
            </a:r>
            <a:r>
              <a:rPr lang="de-DE" i="1" dirty="0" err="1"/>
              <a:t>sagittis</a:t>
            </a:r>
            <a:r>
              <a:rPr lang="de-DE" i="1" dirty="0"/>
              <a:t> </a:t>
            </a:r>
            <a:r>
              <a:rPr lang="de-DE" i="1" dirty="0" err="1"/>
              <a:t>tellus</a:t>
            </a:r>
            <a:r>
              <a:rPr lang="de-DE" i="1" dirty="0"/>
              <a:t>, </a:t>
            </a:r>
            <a:r>
              <a:rPr lang="de-DE" i="1" dirty="0" err="1"/>
              <a:t>vel</a:t>
            </a:r>
            <a:r>
              <a:rPr lang="de-DE" i="1" dirty="0"/>
              <a:t> </a:t>
            </a:r>
            <a:r>
              <a:rPr lang="de-DE" i="1" dirty="0" err="1"/>
              <a:t>posuere</a:t>
            </a:r>
            <a:r>
              <a:rPr lang="de-DE" i="1" dirty="0"/>
              <a:t> </a:t>
            </a:r>
            <a:r>
              <a:rPr lang="de-DE" i="1" dirty="0" err="1"/>
              <a:t>eros</a:t>
            </a:r>
            <a:r>
              <a:rPr lang="de-DE" i="1" dirty="0"/>
              <a:t> </a:t>
            </a:r>
            <a:r>
              <a:rPr lang="de-DE" i="1" dirty="0" err="1"/>
              <a:t>sapien</a:t>
            </a:r>
            <a:r>
              <a:rPr lang="de-DE" i="1" dirty="0"/>
              <a:t> in nisi.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12169A0-8AEB-4B6D-FD58-E45A950E4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8101" y="912461"/>
            <a:ext cx="1320874" cy="38671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6FEA078-EA97-0785-B9D8-D66B63CBA2C2}"/>
              </a:ext>
            </a:extLst>
          </p:cNvPr>
          <p:cNvSpPr txBox="1"/>
          <p:nvPr userDrawn="1"/>
        </p:nvSpPr>
        <p:spPr>
          <a:xfrm>
            <a:off x="1308101" y="6321524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GENOSSENSCHAFT </a:t>
            </a:r>
            <a:r>
              <a:rPr lang="de-DE" sz="1400" b="1" dirty="0"/>
              <a:t>MACHT STARK!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596335-AB2C-C1BE-373A-FD7016578E81}"/>
              </a:ext>
            </a:extLst>
          </p:cNvPr>
          <p:cNvSpPr txBox="1"/>
          <p:nvPr userDrawn="1"/>
        </p:nvSpPr>
        <p:spPr>
          <a:xfrm>
            <a:off x="6113302" y="6321524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u="sng" dirty="0" err="1"/>
              <a:t>www.vema-eg.de</a:t>
            </a:r>
            <a:endParaRPr lang="de-DE" sz="1400" b="1" u="sng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9709C80-D46C-3714-BA58-01122603BFFA}"/>
              </a:ext>
            </a:extLst>
          </p:cNvPr>
          <p:cNvCxnSpPr>
            <a:cxnSpLocks/>
          </p:cNvCxnSpPr>
          <p:nvPr userDrawn="1"/>
        </p:nvCxnSpPr>
        <p:spPr>
          <a:xfrm>
            <a:off x="0" y="6467626"/>
            <a:ext cx="877078" cy="0"/>
          </a:xfrm>
          <a:prstGeom prst="straightConnector1">
            <a:avLst/>
          </a:prstGeom>
          <a:ln w="15875" cap="flat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08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-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DF6C949-1679-7773-9D32-25EBAAE0A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207012-E8E5-EDF3-3159-E5A1A660B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099" y="1522412"/>
            <a:ext cx="5472114" cy="1546226"/>
          </a:xfrm>
        </p:spPr>
        <p:txBody>
          <a:bodyPr/>
          <a:lstStyle/>
          <a:p>
            <a:r>
              <a:rPr lang="de-DE" dirty="0"/>
              <a:t>Kapiteltitel</a:t>
            </a:r>
            <a:br>
              <a:rPr lang="de-DE" dirty="0"/>
            </a:br>
            <a:r>
              <a:rPr lang="de-DE" dirty="0" err="1"/>
              <a:t>idealerweiße</a:t>
            </a:r>
            <a:r>
              <a:rPr lang="de-DE" dirty="0"/>
              <a:t> 2-zeilig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C64FA31-6875-6F1A-040C-07462479BF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8099" y="3068638"/>
            <a:ext cx="5472114" cy="1522412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Ich bin ein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E157DD5-FD6D-6121-BDBF-F5F00510A4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8100" y="765175"/>
            <a:ext cx="4103688" cy="75565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de-DE" dirty="0"/>
              <a:t>Hier Kapitelnummer (01, 02, …)</a:t>
            </a:r>
          </a:p>
        </p:txBody>
      </p:sp>
    </p:spTree>
    <p:extLst>
      <p:ext uri="{BB962C8B-B14F-4D97-AF65-F5344CB8AC3E}">
        <p14:creationId xmlns:p14="http://schemas.microsoft.com/office/powerpoint/2010/main" val="284491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-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DF6C949-1679-7773-9D32-25EBAAE0A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207012-E8E5-EDF3-3159-E5A1A660B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0213" y="1520825"/>
            <a:ext cx="4068761" cy="2303463"/>
          </a:xfrm>
        </p:spPr>
        <p:txBody>
          <a:bodyPr/>
          <a:lstStyle/>
          <a:p>
            <a:r>
              <a:rPr lang="de-DE" dirty="0"/>
              <a:t>Kapiteltitel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EC64FA31-6875-6F1A-040C-07462479BF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80214" y="3824288"/>
            <a:ext cx="4068762" cy="1511300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Ich bin ein 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8749D04-BDC5-1A94-BA2B-0BFB05EFB7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5411788" cy="6858000"/>
          </a:xfrm>
          <a:effectLst>
            <a:outerShdw blurRad="1270000" dist="190500" algn="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 durch Klick auf Icon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9C99A78-CDFD-FB78-1573-FD59F5BEE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0213" y="765175"/>
            <a:ext cx="4068761" cy="75565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de-DE" dirty="0"/>
              <a:t>Hier Kapitelnummer (01, 02, …)</a:t>
            </a:r>
          </a:p>
        </p:txBody>
      </p:sp>
    </p:spTree>
    <p:extLst>
      <p:ext uri="{BB962C8B-B14F-4D97-AF65-F5344CB8AC3E}">
        <p14:creationId xmlns:p14="http://schemas.microsoft.com/office/powerpoint/2010/main" val="271719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-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BD4AE-8C67-6CD7-ED90-B25DB452F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2ABF10-26BD-14F5-0B3C-064F759C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D05F7B-1011-EDAE-AAF1-DB304388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DA98-7C75-5043-A9A0-3E09103583AC}" type="datetime1">
              <a:rPr lang="de-DE" smtClean="0"/>
              <a:t>09.10.25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5D6E71-F86F-F9DA-6810-802D0869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6E12A8-FE30-AC37-56FE-AA39712F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5814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- Web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BD4AE-8C67-6CD7-ED90-B25DB452F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101" y="765175"/>
            <a:ext cx="6840538" cy="15112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2ABF10-26BD-14F5-0B3C-064F759C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D05F7B-1011-EDAE-AAF1-DB304388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586-69DE-7742-BDA6-9FE47540F9AB}" type="datetime1">
              <a:rPr lang="de-DE" smtClean="0"/>
              <a:t>09.10.25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5D6E71-F86F-F9DA-6810-802D0869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6E12A8-FE30-AC37-56FE-AA39712F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A27EAE5-1627-026F-2AE9-C0A5ED581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8640" y="765175"/>
            <a:ext cx="2700336" cy="357188"/>
          </a:xfrm>
          <a:ln>
            <a:noFill/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Symbol" pitchFamily="2" charset="2"/>
              <a:buNone/>
              <a:tabLst/>
              <a:defRPr sz="1800" b="1" u="sng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Symbol" pitchFamily="2" charset="2"/>
              <a:buNone/>
              <a:tabLst/>
              <a:defRPr/>
            </a:pPr>
            <a:r>
              <a:rPr lang="de-DE" dirty="0"/>
              <a:t>WEBCODE: XXXXX</a:t>
            </a:r>
          </a:p>
        </p:txBody>
      </p:sp>
    </p:spTree>
    <p:extLst>
      <p:ext uri="{BB962C8B-B14F-4D97-AF65-F5344CB8AC3E}">
        <p14:creationId xmlns:p14="http://schemas.microsoft.com/office/powerpoint/2010/main" val="3455801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folie -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F7C07-6667-0420-3DF3-4A6193BE1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D556E9-1F50-305B-8E3B-AE1CD1E73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098" y="2276475"/>
            <a:ext cx="4711701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ADD3D2-B710-6B72-A785-EE8118781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6473"/>
            <a:ext cx="4676775" cy="38163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279633-BE49-A5D4-533A-6AABB12F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69CF-76B6-934C-B57C-D576139DC8A1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D33995-7C26-6286-F5A9-9EAA6E3F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2D0BB9-09F7-D738-F7EE-FB18ED22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846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folie - mit Ico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F7C07-6667-0420-3DF3-4A6193BE1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hier</a:t>
            </a:r>
            <a:br>
              <a:rPr lang="de-DE" dirty="0"/>
            </a:br>
            <a:r>
              <a:rPr lang="de-DE" dirty="0"/>
              <a:t>(Unterüberschrift nicht Fett)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D556E9-1F50-305B-8E3B-AE1CD1E73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098" y="2276475"/>
            <a:ext cx="4711701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ADD3D2-B710-6B72-A785-EE81187811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35009" y="2276473"/>
            <a:ext cx="4676775" cy="3816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0" b="0" i="0">
                <a:latin typeface="Font Awesome 6 Pro Thin" panose="02000303000000000000" pitchFamily="2" charset="0"/>
              </a:defRPr>
            </a:lvl1pPr>
          </a:lstStyle>
          <a:p>
            <a:pPr lvl="0"/>
            <a:r>
              <a:rPr lang="de-DE" dirty="0"/>
              <a:t>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279633-BE49-A5D4-533A-6AABB12F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4DDE-E9BA-7142-BBA5-FC9ED92CAC56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D33995-7C26-6286-F5A9-9EAA6E3F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2D0BB9-09F7-D738-F7EE-FB18ED22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08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B088C9-020E-820B-D8D6-DA6A1C25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65175"/>
            <a:ext cx="9540875" cy="1511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Test 123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61B33D-7610-78FE-9851-783C6DBBA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8100" y="2276475"/>
            <a:ext cx="9540875" cy="3816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9EAA55-D739-538F-4ADF-8747266E4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8099" y="6281706"/>
            <a:ext cx="1403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82000"/>
                  </a:schemeClr>
                </a:solidFill>
                <a:latin typeface="Source Sans 3" panose="020B0303030403020204" pitchFamily="34" charset="0"/>
              </a:defRPr>
            </a:lvl1pPr>
          </a:lstStyle>
          <a:p>
            <a:fld id="{CEE3216D-43DD-184C-9980-DD018A83DD06}" type="datetime1">
              <a:rPr lang="de-DE" smtClean="0"/>
              <a:t>09.10.25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58B723-B98B-0922-CB33-7EF1ADE72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1450" y="6281706"/>
            <a:ext cx="628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82000"/>
                  </a:schemeClr>
                </a:solidFill>
                <a:latin typeface="Source Sans 3" panose="020B0303030403020204" pitchFamily="34" charset="0"/>
              </a:defRPr>
            </a:lvl1pPr>
          </a:lstStyle>
          <a:p>
            <a:r>
              <a:rPr lang="de-DE"/>
              <a:t>Unternehmenspräsentation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FEAB15-BAD4-6127-1823-893042AE9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287" y="6274077"/>
            <a:ext cx="398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1"/>
                </a:solidFill>
                <a:latin typeface="Source Sans 3" panose="020B0303030403020204" pitchFamily="34" charset="0"/>
              </a:defRPr>
            </a:lvl1pPr>
          </a:lstStyle>
          <a:p>
            <a:fld id="{6EED94B0-57D2-2D4C-8C9B-CCC18D5E5C2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3A8B6C-3931-0D63-735C-AD0C7D8360C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390580" y="6333028"/>
            <a:ext cx="1004087" cy="293966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F40065E-0C94-86B7-BED0-EEE05297C00D}"/>
              </a:ext>
            </a:extLst>
          </p:cNvPr>
          <p:cNvCxnSpPr>
            <a:cxnSpLocks/>
          </p:cNvCxnSpPr>
          <p:nvPr userDrawn="1"/>
        </p:nvCxnSpPr>
        <p:spPr>
          <a:xfrm>
            <a:off x="10510808" y="6320029"/>
            <a:ext cx="0" cy="251677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41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  <p:sldLayoutId id="2147483685" r:id="rId3"/>
    <p:sldLayoutId id="2147483672" r:id="rId4"/>
    <p:sldLayoutId id="2147483673" r:id="rId5"/>
    <p:sldLayoutId id="2147483662" r:id="rId6"/>
    <p:sldLayoutId id="2147483680" r:id="rId7"/>
    <p:sldLayoutId id="2147483664" r:id="rId8"/>
    <p:sldLayoutId id="2147483678" r:id="rId9"/>
    <p:sldLayoutId id="2147483676" r:id="rId10"/>
    <p:sldLayoutId id="2147483686" r:id="rId11"/>
    <p:sldLayoutId id="2147483665" r:id="rId12"/>
    <p:sldLayoutId id="2147483669" r:id="rId13"/>
    <p:sldLayoutId id="2147483687" r:id="rId14"/>
    <p:sldLayoutId id="2147483683" r:id="rId15"/>
    <p:sldLayoutId id="2147483684" r:id="rId16"/>
    <p:sldLayoutId id="2147483677" r:id="rId17"/>
    <p:sldLayoutId id="2147483679" r:id="rId18"/>
    <p:sldLayoutId id="2147483674" r:id="rId19"/>
    <p:sldLayoutId id="2147483675" r:id="rId20"/>
    <p:sldLayoutId id="2147483681" r:id="rId21"/>
    <p:sldLayoutId id="214748368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ans 3" panose="020B03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Symbol" pitchFamily="2" charset="2"/>
        <a:buChar char="-"/>
        <a:defRPr sz="2000" b="0" i="0" kern="1200">
          <a:solidFill>
            <a:schemeClr val="tx1"/>
          </a:solidFill>
          <a:latin typeface="Source Sans 3" panose="020B03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Symbol" pitchFamily="2" charset="2"/>
        <a:buChar char="-"/>
        <a:defRPr sz="1800" b="0" i="0" kern="1200">
          <a:solidFill>
            <a:schemeClr val="tx1"/>
          </a:solidFill>
          <a:latin typeface="Source Sans 3" panose="020B03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Symbol" pitchFamily="2" charset="2"/>
        <a:buChar char="-"/>
        <a:defRPr sz="1600" b="0" i="0" kern="1200">
          <a:solidFill>
            <a:schemeClr val="tx1"/>
          </a:solidFill>
          <a:latin typeface="Source Sans 3" panose="020B03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Symbol" pitchFamily="2" charset="2"/>
        <a:buChar char="-"/>
        <a:defRPr sz="1400" b="0" i="0" kern="1200">
          <a:solidFill>
            <a:schemeClr val="tx1"/>
          </a:solidFill>
          <a:latin typeface="Source Sans 3" panose="020B03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Symbol" pitchFamily="2" charset="2"/>
        <a:buChar char="-"/>
        <a:defRPr sz="1400" b="0" i="0" kern="1200">
          <a:solidFill>
            <a:schemeClr val="tx1"/>
          </a:solidFill>
          <a:latin typeface="Source Sans 3" panose="020B03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2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pos="2570" userDrawn="1">
          <p15:clr>
            <a:srgbClr val="F26B43"/>
          </p15:clr>
        </p15:guide>
        <p15:guide id="5" pos="3409" userDrawn="1">
          <p15:clr>
            <a:srgbClr val="F26B43"/>
          </p15:clr>
        </p15:guide>
        <p15:guide id="6" pos="4271" userDrawn="1">
          <p15:clr>
            <a:srgbClr val="F26B43"/>
          </p15:clr>
        </p15:guide>
        <p15:guide id="7" pos="5133" userDrawn="1">
          <p15:clr>
            <a:srgbClr val="F26B43"/>
          </p15:clr>
        </p15:guide>
        <p15:guide id="8" pos="5972" userDrawn="1">
          <p15:clr>
            <a:srgbClr val="F26B43"/>
          </p15:clr>
        </p15:guide>
        <p15:guide id="9" pos="6834" userDrawn="1">
          <p15:clr>
            <a:srgbClr val="F26B43"/>
          </p15:clr>
        </p15:guide>
        <p15:guide id="10" orient="horz" pos="958" userDrawn="1">
          <p15:clr>
            <a:srgbClr val="F26B43"/>
          </p15:clr>
        </p15:guide>
        <p15:guide id="11" orient="horz" pos="1434" userDrawn="1">
          <p15:clr>
            <a:srgbClr val="F26B43"/>
          </p15:clr>
        </p15:guide>
        <p15:guide id="12" orient="horz" pos="1933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2886" userDrawn="1">
          <p15:clr>
            <a:srgbClr val="F26B43"/>
          </p15:clr>
        </p15:guide>
        <p15:guide id="15" orient="horz" pos="3362" userDrawn="1">
          <p15:clr>
            <a:srgbClr val="F26B43"/>
          </p15:clr>
        </p15:guide>
        <p15:guide id="16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areike.musterfrau@vema-eg.de" TargetMode="External"/><Relationship Id="rId2" Type="http://schemas.openxmlformats.org/officeDocument/2006/relationships/hyperlink" Target="mailto:max.mustermann@vema-eg.de" TargetMode="Externa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2424ED5-F69D-D802-0782-F39F2160B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Unternehmens-präsentation der VEMA eG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10A30558-F04E-EE47-4667-C42A5D8EC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Ich bin eine Unterüberschrift.</a:t>
            </a:r>
          </a:p>
          <a:p>
            <a:r>
              <a:rPr lang="de-DE" dirty="0">
                <a:sym typeface="Wingdings" pitchFamily="2" charset="2"/>
              </a:rPr>
              <a:t>Referent: Max Mustermann</a:t>
            </a:r>
          </a:p>
        </p:txBody>
      </p:sp>
      <p:pic>
        <p:nvPicPr>
          <p:cNvPr id="3" name="Bildplatzhalter 2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33CCE7AF-ADB6-E393-983C-939CBCE08C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614" r="10614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AD7A764-FA9E-AF9E-CCB1-317689C39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310273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DD3D6A-BA27-1503-6EB6-E3BC91CA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Ich bin der Titel dieser Folie und bin am besten 3-zeilig</a:t>
            </a:r>
          </a:p>
        </p:txBody>
      </p:sp>
      <p:pic>
        <p:nvPicPr>
          <p:cNvPr id="7" name="Bildplatzhalter 6" descr="Ein Bild, das draußen, Berg, Himmel, Wandern enthält.&#10;&#10;KI-generierte Inhalte können fehlerhaft sein.">
            <a:extLst>
              <a:ext uri="{FF2B5EF4-FFF2-40B4-BE49-F238E27FC236}">
                <a16:creationId xmlns:a16="http://schemas.microsoft.com/office/drawing/2014/main" id="{D679C2F5-8FF7-2A66-001D-516F00FCB6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692" r="15692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7E76B9-1C56-7D0A-4D7A-0BB7C55C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8100" y="2467039"/>
            <a:ext cx="2771775" cy="3625786"/>
          </a:xfrm>
        </p:spPr>
        <p:txBody>
          <a:bodyPr>
            <a:noAutofit/>
          </a:bodyPr>
          <a:lstStyle/>
          <a:p>
            <a:r>
              <a:rPr lang="de-DE" sz="1800" dirty="0" err="1"/>
              <a:t>Lorem</a:t>
            </a:r>
            <a:r>
              <a:rPr lang="de-DE" sz="1800" dirty="0"/>
              <a:t> </a:t>
            </a:r>
            <a:r>
              <a:rPr lang="de-DE" sz="1800" dirty="0" err="1"/>
              <a:t>ipsum</a:t>
            </a:r>
            <a:r>
              <a:rPr lang="de-DE" sz="1800" dirty="0"/>
              <a:t> </a:t>
            </a:r>
            <a:r>
              <a:rPr lang="de-DE" sz="1800" dirty="0" err="1"/>
              <a:t>dolor</a:t>
            </a:r>
            <a:r>
              <a:rPr lang="de-DE" sz="1800" dirty="0"/>
              <a:t> </a:t>
            </a:r>
            <a:r>
              <a:rPr lang="de-DE" sz="1800" dirty="0" err="1"/>
              <a:t>sit</a:t>
            </a:r>
            <a:r>
              <a:rPr lang="de-DE" sz="1800" dirty="0"/>
              <a:t> </a:t>
            </a:r>
            <a:r>
              <a:rPr lang="de-DE" sz="1800" dirty="0" err="1"/>
              <a:t>amet</a:t>
            </a:r>
            <a:r>
              <a:rPr lang="de-DE" sz="1800" dirty="0"/>
              <a:t>, </a:t>
            </a:r>
            <a:r>
              <a:rPr lang="de-DE" sz="1800" dirty="0" err="1"/>
              <a:t>consectetuer</a:t>
            </a:r>
            <a:r>
              <a:rPr lang="de-DE" sz="1800" dirty="0"/>
              <a:t> </a:t>
            </a:r>
            <a:r>
              <a:rPr lang="de-DE" sz="1800" dirty="0" err="1"/>
              <a:t>adipiscing</a:t>
            </a:r>
            <a:r>
              <a:rPr lang="de-DE" sz="1800" dirty="0"/>
              <a:t> </a:t>
            </a:r>
            <a:r>
              <a:rPr lang="de-DE" sz="1800" dirty="0" err="1"/>
              <a:t>elit</a:t>
            </a:r>
            <a:r>
              <a:rPr lang="de-DE" sz="1800" dirty="0"/>
              <a:t>. </a:t>
            </a:r>
            <a:r>
              <a:rPr lang="de-DE" sz="1800" dirty="0" err="1"/>
              <a:t>Aenean</a:t>
            </a:r>
            <a:r>
              <a:rPr lang="de-DE" sz="1800" dirty="0"/>
              <a:t> commodo </a:t>
            </a:r>
            <a:r>
              <a:rPr lang="de-DE" sz="1800" dirty="0" err="1"/>
              <a:t>ligula</a:t>
            </a:r>
            <a:r>
              <a:rPr lang="de-DE" sz="1800" dirty="0"/>
              <a:t> </a:t>
            </a:r>
            <a:r>
              <a:rPr lang="de-DE" sz="1800" dirty="0" err="1"/>
              <a:t>eget</a:t>
            </a:r>
            <a:r>
              <a:rPr lang="de-DE" sz="1800" dirty="0"/>
              <a:t> </a:t>
            </a:r>
            <a:r>
              <a:rPr lang="de-DE" sz="1800" dirty="0" err="1"/>
              <a:t>dolor</a:t>
            </a:r>
            <a:r>
              <a:rPr lang="de-DE" sz="1800" dirty="0"/>
              <a:t>. </a:t>
            </a:r>
            <a:r>
              <a:rPr lang="de-DE" sz="1800" dirty="0" err="1"/>
              <a:t>Aenean</a:t>
            </a:r>
            <a:r>
              <a:rPr lang="de-DE" sz="1800" dirty="0"/>
              <a:t> </a:t>
            </a:r>
            <a:r>
              <a:rPr lang="de-DE" sz="1800" dirty="0" err="1"/>
              <a:t>massa</a:t>
            </a:r>
            <a:r>
              <a:rPr lang="de-DE" sz="1800" dirty="0"/>
              <a:t>. Cum </a:t>
            </a:r>
            <a:r>
              <a:rPr lang="de-DE" sz="1800" dirty="0" err="1"/>
              <a:t>sociis</a:t>
            </a:r>
            <a:r>
              <a:rPr lang="de-DE" sz="1800" dirty="0"/>
              <a:t> </a:t>
            </a:r>
            <a:r>
              <a:rPr lang="de-DE" sz="1800" dirty="0" err="1"/>
              <a:t>natoque</a:t>
            </a:r>
            <a:r>
              <a:rPr lang="de-DE" sz="1800" dirty="0"/>
              <a:t> </a:t>
            </a:r>
            <a:r>
              <a:rPr lang="de-DE" sz="1800" dirty="0" err="1"/>
              <a:t>penatibus</a:t>
            </a:r>
            <a:r>
              <a:rPr lang="de-DE" sz="1800" dirty="0"/>
              <a:t> et </a:t>
            </a:r>
            <a:r>
              <a:rPr lang="de-DE" sz="1800" dirty="0" err="1"/>
              <a:t>magnis</a:t>
            </a:r>
            <a:r>
              <a:rPr lang="de-DE" sz="1800" dirty="0"/>
              <a:t> </a:t>
            </a:r>
            <a:r>
              <a:rPr lang="de-DE" sz="1800" dirty="0" err="1"/>
              <a:t>dis</a:t>
            </a:r>
            <a:r>
              <a:rPr lang="de-DE" sz="1800" dirty="0"/>
              <a:t> </a:t>
            </a:r>
            <a:r>
              <a:rPr lang="de-DE" sz="1800" dirty="0" err="1"/>
              <a:t>parturient</a:t>
            </a:r>
            <a:r>
              <a:rPr lang="de-DE" sz="1800" dirty="0"/>
              <a:t> </a:t>
            </a:r>
            <a:r>
              <a:rPr lang="de-DE" sz="1800" dirty="0" err="1"/>
              <a:t>montes</a:t>
            </a:r>
            <a:r>
              <a:rPr lang="de-DE" sz="1800" dirty="0"/>
              <a:t>, </a:t>
            </a:r>
            <a:r>
              <a:rPr lang="de-DE" sz="1800" dirty="0" err="1"/>
              <a:t>nascetur</a:t>
            </a:r>
            <a:r>
              <a:rPr lang="de-DE" sz="1800" dirty="0"/>
              <a:t> </a:t>
            </a:r>
            <a:r>
              <a:rPr lang="de-DE" sz="1800" dirty="0" err="1"/>
              <a:t>ridiculus</a:t>
            </a:r>
            <a:r>
              <a:rPr lang="de-DE" sz="1800" dirty="0"/>
              <a:t> </a:t>
            </a:r>
            <a:r>
              <a:rPr lang="de-DE" sz="1800" dirty="0" err="1"/>
              <a:t>mus</a:t>
            </a:r>
            <a:r>
              <a:rPr lang="de-DE" sz="1800" dirty="0"/>
              <a:t>. </a:t>
            </a:r>
            <a:r>
              <a:rPr lang="de-DE" sz="1800" dirty="0" err="1"/>
              <a:t>Donec</a:t>
            </a:r>
            <a:r>
              <a:rPr lang="de-DE" sz="1800" dirty="0"/>
              <a:t> quam </a:t>
            </a:r>
            <a:r>
              <a:rPr lang="de-DE" sz="1800" dirty="0" err="1"/>
              <a:t>felis</a:t>
            </a:r>
            <a:r>
              <a:rPr lang="de-DE" sz="1800" dirty="0"/>
              <a:t>, </a:t>
            </a:r>
            <a:r>
              <a:rPr lang="de-DE" sz="1800" dirty="0" err="1"/>
              <a:t>ultricies</a:t>
            </a:r>
            <a:r>
              <a:rPr lang="de-DE" sz="1800" dirty="0"/>
              <a:t> </a:t>
            </a:r>
            <a:r>
              <a:rPr lang="de-DE" sz="1800" dirty="0" err="1"/>
              <a:t>nec</a:t>
            </a:r>
            <a:r>
              <a:rPr lang="de-DE" sz="1800" dirty="0"/>
              <a:t>, </a:t>
            </a:r>
            <a:r>
              <a:rPr lang="de-DE" sz="1800" dirty="0" err="1"/>
              <a:t>pellentesque</a:t>
            </a:r>
            <a:r>
              <a:rPr lang="de-DE" sz="1800" dirty="0"/>
              <a:t> </a:t>
            </a:r>
            <a:r>
              <a:rPr lang="de-DE" sz="1800" dirty="0" err="1"/>
              <a:t>eu</a:t>
            </a:r>
            <a:r>
              <a:rPr lang="de-DE" sz="1800" dirty="0"/>
              <a:t>, </a:t>
            </a:r>
            <a:r>
              <a:rPr lang="de-DE" sz="1800" dirty="0" err="1"/>
              <a:t>pretium</a:t>
            </a:r>
            <a:r>
              <a:rPr lang="de-DE" sz="1800" dirty="0"/>
              <a:t> </a:t>
            </a:r>
            <a:r>
              <a:rPr lang="de-DE" sz="1800" dirty="0" err="1"/>
              <a:t>quis</a:t>
            </a:r>
            <a:r>
              <a:rPr lang="de-DE" sz="1800" dirty="0"/>
              <a:t>, </a:t>
            </a:r>
            <a:r>
              <a:rPr lang="de-DE" sz="1800" dirty="0" err="1"/>
              <a:t>sem</a:t>
            </a:r>
            <a:r>
              <a:rPr lang="de-DE" sz="1800" dirty="0"/>
              <a:t>. Nulla </a:t>
            </a:r>
            <a:r>
              <a:rPr lang="de-DE" sz="1800" dirty="0" err="1"/>
              <a:t>consequat</a:t>
            </a:r>
            <a:r>
              <a:rPr lang="de-DE" sz="1800" dirty="0"/>
              <a:t> </a:t>
            </a:r>
            <a:r>
              <a:rPr lang="de-DE" sz="1800" dirty="0" err="1"/>
              <a:t>massa</a:t>
            </a:r>
            <a:r>
              <a:rPr lang="de-DE" sz="1800" dirty="0"/>
              <a:t> </a:t>
            </a:r>
            <a:r>
              <a:rPr lang="de-DE" sz="1800" dirty="0" err="1"/>
              <a:t>quis</a:t>
            </a:r>
            <a:r>
              <a:rPr lang="de-DE" sz="1800" dirty="0"/>
              <a:t> </a:t>
            </a:r>
            <a:r>
              <a:rPr lang="de-DE" sz="1800" dirty="0" err="1"/>
              <a:t>enim</a:t>
            </a:r>
            <a:r>
              <a:rPr lang="de-DE" sz="1800" dirty="0"/>
              <a:t>.</a:t>
            </a:r>
          </a:p>
        </p:txBody>
      </p: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0D39AA3B-3F6E-9BEA-33F4-2180C8536C6A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4284402" y="3838053"/>
            <a:ext cx="2254772" cy="2254772"/>
          </a:xfrm>
        </p:spPr>
        <p:txBody>
          <a:bodyPr>
            <a:noAutofit/>
          </a:bodyPr>
          <a:lstStyle/>
          <a:p>
            <a:r>
              <a:rPr lang="de-DE" sz="1800" dirty="0"/>
              <a:t>Ich bin ein Störer und </a:t>
            </a:r>
            <a:br>
              <a:rPr lang="de-DE" sz="1800" dirty="0"/>
            </a:br>
            <a:r>
              <a:rPr lang="de-DE" sz="1800" dirty="0"/>
              <a:t>bin gut für wichtige </a:t>
            </a:r>
            <a:br>
              <a:rPr lang="de-DE" sz="1800" dirty="0"/>
            </a:br>
            <a:r>
              <a:rPr lang="de-DE" sz="1800" dirty="0"/>
              <a:t>kurze Infos!</a:t>
            </a:r>
          </a:p>
        </p:txBody>
      </p:sp>
    </p:spTree>
    <p:extLst>
      <p:ext uri="{BB962C8B-B14F-4D97-AF65-F5344CB8AC3E}">
        <p14:creationId xmlns:p14="http://schemas.microsoft.com/office/powerpoint/2010/main" val="157936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9FD81-E749-C22E-20B0-CD9EEEF1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Hallo ich bin eine Überschrift</a:t>
            </a:r>
            <a:br>
              <a:rPr lang="de-DE" dirty="0"/>
            </a:br>
            <a:r>
              <a:rPr lang="de-DE" b="0" dirty="0"/>
              <a:t>Und ich bin die 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49E725-0DCA-5D07-46D2-2069732944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Ich bin eine Folie mit einem </a:t>
            </a:r>
            <a:r>
              <a:rPr lang="de-DE" dirty="0" err="1"/>
              <a:t>Fontawesome</a:t>
            </a:r>
            <a:r>
              <a:rPr lang="de-DE" dirty="0"/>
              <a:t> Icon auf der rechten Seite</a:t>
            </a:r>
          </a:p>
          <a:p>
            <a:r>
              <a:rPr lang="de-DE" dirty="0"/>
              <a:t>Der Download für die </a:t>
            </a:r>
            <a:r>
              <a:rPr lang="de-DE" dirty="0" err="1"/>
              <a:t>Fontawesome</a:t>
            </a:r>
            <a:r>
              <a:rPr lang="de-DE" dirty="0"/>
              <a:t> Schriftart findet ihr auf der zugehörigen Infoseite in </a:t>
            </a:r>
            <a:r>
              <a:rPr lang="de-DE" dirty="0" err="1"/>
              <a:t>Confluence</a:t>
            </a:r>
            <a:r>
              <a:rPr lang="de-DE" dirty="0"/>
              <a:t> unter</a:t>
            </a:r>
          </a:p>
          <a:p>
            <a:pPr lvl="1"/>
            <a:r>
              <a:rPr lang="de-DE" dirty="0"/>
              <a:t>Grafik / Corporate Design / Präsentationsvorlage</a:t>
            </a:r>
          </a:p>
          <a:p>
            <a:pPr lvl="1"/>
            <a:r>
              <a:rPr lang="de-DE" dirty="0"/>
              <a:t>Stichpunkt 2.3</a:t>
            </a:r>
          </a:p>
          <a:p>
            <a:r>
              <a:rPr lang="de-DE" dirty="0"/>
              <a:t>Stichpunkt 3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9F2538-5082-69F2-AE5A-6BEE0A0B79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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04CC48-6BA3-4B0E-1B74-B89D409C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9857-0442-BC41-871C-684E2931FD23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0A3A62-F9CA-CCDF-703D-44FAB97B5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46328A-586D-B86C-D54A-E0C6D2C2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40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427AB92-EBFA-745C-E39C-98048E98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2654-AFB5-AD45-AEF9-CB23D4CEAA3F}" type="datetime1">
              <a:rPr lang="de-DE" smtClean="0"/>
              <a:t>09.10.25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F22A0D-3C89-AC64-F1DF-94BBD7E8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9744BA-2407-E4A3-9F84-C5ECCE2F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Bildplatzhalter 6" descr="Ein Bild, das Text, Software, Betriebssystem, Computersymbol enthält.&#10;&#10;KI-generierte Inhalte können fehlerhaft sein.">
            <a:extLst>
              <a:ext uri="{FF2B5EF4-FFF2-40B4-BE49-F238E27FC236}">
                <a16:creationId xmlns:a16="http://schemas.microsoft.com/office/drawing/2014/main" id="{E3F977CB-EDA8-D354-0C71-C508A1EA0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64" b="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223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Kleidung, Person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489F98CE-997B-99F6-7D10-A00417F793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" r="17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31E6CAF-3C52-D6FC-E8A7-6F90622B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Ich bin der Titel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dieser Folie.</a:t>
            </a:r>
          </a:p>
        </p:txBody>
      </p:sp>
    </p:spTree>
    <p:extLst>
      <p:ext uri="{BB962C8B-B14F-4D97-AF65-F5344CB8AC3E}">
        <p14:creationId xmlns:p14="http://schemas.microsoft.com/office/powerpoint/2010/main" val="196934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795AF654-2784-FF39-25A0-E1AF49F431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4BE5D8B-4BA7-07DC-E9CF-9529B985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5" y="4582523"/>
            <a:ext cx="6769100" cy="1511300"/>
          </a:xfrm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Ich bin ein gutes Beispiel für eine gute Platzierung.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0" dirty="0">
                <a:solidFill>
                  <a:schemeClr val="bg1"/>
                </a:solidFill>
              </a:rPr>
              <a:t>Außerdem bin ich die 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201952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94CCB-CFB7-1549-F017-CBE22C23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Dies ist ein Beispielzitat zur Verdeutlichung der obigen Aussagen!“ </a:t>
            </a:r>
            <a:r>
              <a:rPr lang="de-DE" b="0" dirty="0"/>
              <a:t>(Mustermann, 2011) </a:t>
            </a:r>
          </a:p>
        </p:txBody>
      </p:sp>
      <p:pic>
        <p:nvPicPr>
          <p:cNvPr id="8" name="Bildplatzhalter 7" descr="Ein Bild, das Baum, Spielzeug, Animation, Cartoon enthält.&#10;&#10;KI-generierte Inhalte können fehlerhaft sein.">
            <a:extLst>
              <a:ext uri="{FF2B5EF4-FFF2-40B4-BE49-F238E27FC236}">
                <a16:creationId xmlns:a16="http://schemas.microsoft.com/office/drawing/2014/main" id="{AF0B0FB5-996B-6B0A-8306-BD974A34CE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03" r="5503"/>
          <a:stretch>
            <a:fillRect/>
          </a:stretch>
        </p:blipFill>
        <p:spPr/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0D4D2B-6AD2-A0EA-2087-122D3BB7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552A-C40E-9548-A31D-08236C7150DB}" type="datetime1">
              <a:rPr lang="de-DE" smtClean="0"/>
              <a:t>09.10.25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33B97E-56DB-6A63-2B8A-5B829FD9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D557D7-A6D8-6269-B7FF-63A352FE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538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F1B5D-8C96-7C17-27C9-BC13C6A5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„Dies ist ein Beispielzitat zur Verdeutlichung der obigen Aussagen!“ </a:t>
            </a:r>
            <a:r>
              <a:rPr lang="de-DE" b="0" dirty="0"/>
              <a:t>(Mustermann, 2011)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480EDE-88EC-9FBE-8DB2-FCB03A59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3A1C-9F3C-AF4C-BE58-15CEFEC12924}" type="datetime1">
              <a:rPr lang="de-DE" smtClean="0"/>
              <a:t>09.10.25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225641-5DD5-9CF4-4CA5-58D48DF9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678518-31D5-045A-11B3-10F5032A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734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0DA5F-2089-6888-AA1A-CE972341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 für die Aufmerksamkeit!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935E8D-9747-CD6F-E47C-461E51641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1800" b="1" dirty="0"/>
              <a:t>Maximilian Mustermann</a:t>
            </a:r>
          </a:p>
          <a:p>
            <a:r>
              <a:rPr lang="de-DE" sz="1800" dirty="0"/>
              <a:t>CEO VEMA eG</a:t>
            </a:r>
          </a:p>
          <a:p>
            <a:r>
              <a:rPr lang="de-DE" sz="1800" dirty="0"/>
              <a:t>0921 12456</a:t>
            </a:r>
          </a:p>
          <a:p>
            <a:r>
              <a:rPr lang="de-DE" sz="1800" dirty="0">
                <a:hlinkClick r:id="rId2"/>
              </a:rPr>
              <a:t>max.mustermann@vema-eg.de</a:t>
            </a:r>
            <a:endParaRPr lang="de-DE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95F20B-9CF5-0454-B68E-53309AD9B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sz="1800" b="1" dirty="0"/>
              <a:t>Mareike Musterfrau</a:t>
            </a:r>
          </a:p>
          <a:p>
            <a:r>
              <a:rPr lang="de-DE" sz="1800" dirty="0"/>
              <a:t>CCO VEMA eG</a:t>
            </a:r>
          </a:p>
          <a:p>
            <a:r>
              <a:rPr lang="de-DE" sz="1800" dirty="0"/>
              <a:t>0921 12458</a:t>
            </a:r>
          </a:p>
          <a:p>
            <a:r>
              <a:rPr lang="de-DE" sz="1800" dirty="0">
                <a:hlinkClick r:id="rId3"/>
              </a:rPr>
              <a:t>mareike.musterfrau@vema-eg.de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97527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7A97B-F757-170F-9880-21EEE48482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14B318-AEC8-80B4-1E7A-83E7DE1F51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83C9236-E13A-CD6C-D29F-CC73652B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8E1EFDD-ABD8-DE81-D3A1-D667097FD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19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0DCD9-E4CC-A783-6135-720997E1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DCF3EF-6FA6-68D2-4055-49F6C3EB4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BF44E8-1AD4-AC7D-74A7-F2901DB70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298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B2B60-411F-DD24-8FFC-A3065EE76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Unternehmens-präsentation der VEMA eG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FF040D-32E2-4960-2EC4-DF4E198158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Ich bin eine Unterüberschrift.</a:t>
            </a:r>
          </a:p>
          <a:p>
            <a:r>
              <a:rPr lang="de-DE" dirty="0">
                <a:sym typeface="Wingdings" pitchFamily="2" charset="2"/>
              </a:rPr>
              <a:t>Referent: Max Mustermann</a:t>
            </a:r>
          </a:p>
        </p:txBody>
      </p:sp>
      <p:pic>
        <p:nvPicPr>
          <p:cNvPr id="6" name="Bildplatzhalter 5" descr="Ein Bild, das Im Haus, Inneneinrichtung, Wand, Decke enthält.&#10;&#10;KI-generierte Inhalte können fehlerhaft sein.">
            <a:extLst>
              <a:ext uri="{FF2B5EF4-FFF2-40B4-BE49-F238E27FC236}">
                <a16:creationId xmlns:a16="http://schemas.microsoft.com/office/drawing/2014/main" id="{13E71900-B6B4-B3B6-FCB7-9948E921E6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696" r="23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649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A401F-7B68-53A6-D092-5755556B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F05EB9-4744-1C62-3717-A876112D1B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59A4C3-C45D-6E5A-D246-EC3DAE7B81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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B0CD3A-802D-C1D9-7DB8-02E25DFE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4DDE-E9BA-7142-BBA5-FC9ED92CAC56}" type="datetime1">
              <a:rPr lang="de-DE" smtClean="0"/>
              <a:t>09.10.25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FD523A-574F-8191-90A8-6FE2D5AB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1F3196-229E-FD62-1152-14CCBF91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27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EFBD7-547F-9296-AFBC-95E6B9E6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236337-1717-1CF0-4CA2-86EBE5675F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/>
              <a:t>Einleitung &amp; Zielsetzung</a:t>
            </a:r>
            <a:br>
              <a:rPr lang="de-DE" dirty="0"/>
            </a:br>
            <a:r>
              <a:rPr lang="de-DE" i="1" dirty="0" err="1"/>
              <a:t>Lorem</a:t>
            </a:r>
            <a:r>
              <a:rPr lang="de-DE" i="1" dirty="0"/>
              <a:t> </a:t>
            </a:r>
            <a:r>
              <a:rPr lang="de-DE" i="1" dirty="0" err="1"/>
              <a:t>ipsum</a:t>
            </a:r>
            <a:r>
              <a:rPr lang="de-DE" i="1" dirty="0"/>
              <a:t> </a:t>
            </a:r>
            <a:r>
              <a:rPr lang="de-DE" i="1" dirty="0" err="1"/>
              <a:t>dolor</a:t>
            </a:r>
            <a:r>
              <a:rPr lang="de-DE" i="1" dirty="0"/>
              <a:t> </a:t>
            </a:r>
            <a:r>
              <a:rPr lang="de-DE" i="1" dirty="0" err="1"/>
              <a:t>sit</a:t>
            </a:r>
            <a:r>
              <a:rPr lang="de-DE" i="1" dirty="0"/>
              <a:t> </a:t>
            </a:r>
            <a:r>
              <a:rPr lang="de-DE" i="1" dirty="0" err="1"/>
              <a:t>amet</a:t>
            </a:r>
            <a:r>
              <a:rPr lang="de-DE" i="1" dirty="0"/>
              <a:t>, </a:t>
            </a:r>
            <a:r>
              <a:rPr lang="de-DE" i="1" dirty="0" err="1"/>
              <a:t>consectetur</a:t>
            </a:r>
            <a:r>
              <a:rPr lang="de-DE" i="1" dirty="0"/>
              <a:t> </a:t>
            </a:r>
            <a:r>
              <a:rPr lang="de-DE" i="1" dirty="0" err="1"/>
              <a:t>adipiscing</a:t>
            </a:r>
            <a:r>
              <a:rPr lang="de-DE" i="1" dirty="0"/>
              <a:t> </a:t>
            </a:r>
            <a:r>
              <a:rPr lang="de-DE" i="1" dirty="0" err="1"/>
              <a:t>elit</a:t>
            </a:r>
            <a:r>
              <a:rPr lang="de-DE" i="1" dirty="0"/>
              <a:t>. </a:t>
            </a:r>
            <a:r>
              <a:rPr lang="de-DE" i="1" dirty="0" err="1"/>
              <a:t>Curabitur</a:t>
            </a:r>
            <a:r>
              <a:rPr lang="de-DE" i="1" dirty="0"/>
              <a:t> </a:t>
            </a:r>
            <a:r>
              <a:rPr lang="de-DE" i="1" dirty="0" err="1"/>
              <a:t>feugiat</a:t>
            </a:r>
            <a:r>
              <a:rPr lang="de-DE" i="1" dirty="0"/>
              <a:t> </a:t>
            </a:r>
            <a:r>
              <a:rPr lang="de-DE" i="1" dirty="0" err="1"/>
              <a:t>sapien</a:t>
            </a:r>
            <a:r>
              <a:rPr lang="de-DE" i="1" dirty="0"/>
              <a:t> </a:t>
            </a:r>
            <a:r>
              <a:rPr lang="de-DE" i="1" dirty="0" err="1"/>
              <a:t>ut</a:t>
            </a:r>
            <a:r>
              <a:rPr lang="de-DE" i="1" dirty="0"/>
              <a:t> </a:t>
            </a:r>
            <a:r>
              <a:rPr lang="de-DE" i="1" dirty="0" err="1"/>
              <a:t>mauris</a:t>
            </a:r>
            <a:r>
              <a:rPr lang="de-DE" i="1" dirty="0"/>
              <a:t> </a:t>
            </a:r>
            <a:r>
              <a:rPr lang="de-DE" i="1" dirty="0" err="1"/>
              <a:t>dignissim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Marktanalyse &amp; Trends</a:t>
            </a:r>
            <a:br>
              <a:rPr lang="de-DE" dirty="0"/>
            </a:br>
            <a:r>
              <a:rPr lang="de-DE" i="1" dirty="0" err="1"/>
              <a:t>Nullam</a:t>
            </a:r>
            <a:r>
              <a:rPr lang="de-DE" i="1" dirty="0"/>
              <a:t> non erat at </a:t>
            </a:r>
            <a:r>
              <a:rPr lang="de-DE" i="1" dirty="0" err="1"/>
              <a:t>lectus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 </a:t>
            </a:r>
            <a:r>
              <a:rPr lang="de-DE" i="1" dirty="0" err="1"/>
              <a:t>porta</a:t>
            </a:r>
            <a:r>
              <a:rPr lang="de-DE" i="1" dirty="0"/>
              <a:t>. </a:t>
            </a:r>
            <a:r>
              <a:rPr lang="de-DE" i="1" dirty="0" err="1"/>
              <a:t>Praesent</a:t>
            </a:r>
            <a:r>
              <a:rPr lang="de-DE" i="1" dirty="0"/>
              <a:t> </a:t>
            </a:r>
            <a:r>
              <a:rPr lang="de-DE" i="1" dirty="0" err="1"/>
              <a:t>fringilla</a:t>
            </a:r>
            <a:r>
              <a:rPr lang="de-DE" i="1" dirty="0"/>
              <a:t> </a:t>
            </a:r>
            <a:r>
              <a:rPr lang="de-DE" i="1" dirty="0" err="1"/>
              <a:t>velit</a:t>
            </a:r>
            <a:r>
              <a:rPr lang="de-DE" i="1" dirty="0"/>
              <a:t> </a:t>
            </a:r>
            <a:r>
              <a:rPr lang="de-DE" i="1" dirty="0" err="1"/>
              <a:t>nec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 </a:t>
            </a:r>
            <a:r>
              <a:rPr lang="de-DE" i="1" dirty="0" err="1"/>
              <a:t>finibus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Lösungsansatz / Konzept</a:t>
            </a:r>
            <a:br>
              <a:rPr lang="de-DE" dirty="0"/>
            </a:br>
            <a:r>
              <a:rPr lang="de-DE" i="1" dirty="0" err="1"/>
              <a:t>Fusce</a:t>
            </a:r>
            <a:r>
              <a:rPr lang="de-DE" i="1" dirty="0"/>
              <a:t> </a:t>
            </a:r>
            <a:r>
              <a:rPr lang="de-DE" i="1" dirty="0" err="1"/>
              <a:t>euismod</a:t>
            </a:r>
            <a:r>
              <a:rPr lang="de-DE" i="1" dirty="0"/>
              <a:t> </a:t>
            </a:r>
            <a:r>
              <a:rPr lang="de-DE" i="1" dirty="0" err="1"/>
              <a:t>sem</a:t>
            </a:r>
            <a:r>
              <a:rPr lang="de-DE" i="1" dirty="0"/>
              <a:t> </a:t>
            </a:r>
            <a:r>
              <a:rPr lang="de-DE" i="1" dirty="0" err="1"/>
              <a:t>vitae</a:t>
            </a:r>
            <a:r>
              <a:rPr lang="de-DE" i="1" dirty="0"/>
              <a:t> </a:t>
            </a:r>
            <a:r>
              <a:rPr lang="de-DE" i="1" dirty="0" err="1"/>
              <a:t>risus</a:t>
            </a:r>
            <a:r>
              <a:rPr lang="de-DE" i="1" dirty="0"/>
              <a:t> </a:t>
            </a:r>
            <a:r>
              <a:rPr lang="de-DE" i="1" dirty="0" err="1"/>
              <a:t>pulvinar</a:t>
            </a:r>
            <a:r>
              <a:rPr lang="de-DE" i="1" dirty="0"/>
              <a:t>, </a:t>
            </a:r>
            <a:r>
              <a:rPr lang="de-DE" i="1" dirty="0" err="1"/>
              <a:t>nec</a:t>
            </a:r>
            <a:r>
              <a:rPr lang="de-DE" i="1" dirty="0"/>
              <a:t> </a:t>
            </a:r>
            <a:r>
              <a:rPr lang="de-DE" i="1" dirty="0" err="1"/>
              <a:t>fermentum</a:t>
            </a:r>
            <a:r>
              <a:rPr lang="de-DE" i="1" dirty="0"/>
              <a:t> erat </a:t>
            </a:r>
            <a:r>
              <a:rPr lang="de-DE" i="1" dirty="0" err="1"/>
              <a:t>tincidunt</a:t>
            </a:r>
            <a:r>
              <a:rPr lang="de-DE" i="1" dirty="0"/>
              <a:t>. </a:t>
            </a:r>
            <a:r>
              <a:rPr lang="de-DE" i="1" dirty="0" err="1"/>
              <a:t>Aenean</a:t>
            </a:r>
            <a:r>
              <a:rPr lang="de-DE" i="1" dirty="0"/>
              <a:t> a </a:t>
            </a:r>
            <a:r>
              <a:rPr lang="de-DE" i="1" dirty="0" err="1"/>
              <a:t>arcu</a:t>
            </a:r>
            <a:r>
              <a:rPr lang="de-DE" i="1" dirty="0"/>
              <a:t> </a:t>
            </a:r>
            <a:r>
              <a:rPr lang="de-DE" i="1" dirty="0" err="1"/>
              <a:t>vel</a:t>
            </a:r>
            <a:r>
              <a:rPr lang="de-DE" i="1" dirty="0"/>
              <a:t> </a:t>
            </a:r>
            <a:r>
              <a:rPr lang="de-DE" i="1" dirty="0" err="1"/>
              <a:t>orci</a:t>
            </a:r>
            <a:r>
              <a:rPr lang="de-DE" i="1" dirty="0"/>
              <a:t> </a:t>
            </a:r>
            <a:r>
              <a:rPr lang="de-DE" i="1" dirty="0" err="1"/>
              <a:t>tincidunt</a:t>
            </a:r>
            <a:r>
              <a:rPr lang="de-DE" i="1" dirty="0"/>
              <a:t> </a:t>
            </a:r>
            <a:r>
              <a:rPr lang="de-DE" i="1" dirty="0" err="1"/>
              <a:t>placerat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Implementierung &amp; Zeitplan</a:t>
            </a:r>
            <a:br>
              <a:rPr lang="de-DE" dirty="0"/>
            </a:br>
            <a:r>
              <a:rPr lang="de-DE" i="1" dirty="0"/>
              <a:t>Mauris </a:t>
            </a:r>
            <a:r>
              <a:rPr lang="de-DE" i="1" dirty="0" err="1"/>
              <a:t>sit</a:t>
            </a:r>
            <a:r>
              <a:rPr lang="de-DE" i="1" dirty="0"/>
              <a:t> </a:t>
            </a:r>
            <a:r>
              <a:rPr lang="de-DE" i="1" dirty="0" err="1"/>
              <a:t>amet</a:t>
            </a:r>
            <a:r>
              <a:rPr lang="de-DE" i="1" dirty="0"/>
              <a:t> nulla </a:t>
            </a:r>
            <a:r>
              <a:rPr lang="de-DE" i="1" dirty="0" err="1"/>
              <a:t>id</a:t>
            </a:r>
            <a:r>
              <a:rPr lang="de-DE" i="1" dirty="0"/>
              <a:t> erat </a:t>
            </a:r>
            <a:r>
              <a:rPr lang="de-DE" i="1" dirty="0" err="1"/>
              <a:t>ullamcorper</a:t>
            </a:r>
            <a:r>
              <a:rPr lang="de-DE" i="1" dirty="0"/>
              <a:t> </a:t>
            </a:r>
            <a:r>
              <a:rPr lang="de-DE" i="1" dirty="0" err="1"/>
              <a:t>fermentum</a:t>
            </a:r>
            <a:r>
              <a:rPr lang="de-DE" i="1" dirty="0"/>
              <a:t>. Sed in </a:t>
            </a:r>
            <a:r>
              <a:rPr lang="de-DE" i="1" dirty="0" err="1"/>
              <a:t>feugiat</a:t>
            </a:r>
            <a:r>
              <a:rPr lang="de-DE" i="1" dirty="0"/>
              <a:t> </a:t>
            </a:r>
            <a:r>
              <a:rPr lang="de-DE" i="1" dirty="0" err="1"/>
              <a:t>justo</a:t>
            </a:r>
            <a:r>
              <a:rPr lang="de-DE" i="1" dirty="0"/>
              <a:t>.</a:t>
            </a:r>
            <a:endParaRPr lang="de-DE" dirty="0"/>
          </a:p>
          <a:p>
            <a:r>
              <a:rPr lang="de-DE" b="1" dirty="0"/>
              <a:t>Kosten &amp; Nutzen</a:t>
            </a:r>
            <a:br>
              <a:rPr lang="de-DE" dirty="0"/>
            </a:br>
            <a:r>
              <a:rPr lang="de-DE" i="1" dirty="0"/>
              <a:t>Vestibulum ante </a:t>
            </a:r>
            <a:r>
              <a:rPr lang="de-DE" i="1" dirty="0" err="1"/>
              <a:t>ipsum</a:t>
            </a:r>
            <a:r>
              <a:rPr lang="de-DE" i="1" dirty="0"/>
              <a:t> </a:t>
            </a:r>
            <a:r>
              <a:rPr lang="de-DE" i="1" dirty="0" err="1"/>
              <a:t>primis</a:t>
            </a:r>
            <a:r>
              <a:rPr lang="de-DE" i="1" dirty="0"/>
              <a:t> in </a:t>
            </a:r>
            <a:r>
              <a:rPr lang="de-DE" i="1" dirty="0" err="1"/>
              <a:t>faucibus</a:t>
            </a:r>
            <a:r>
              <a:rPr lang="de-DE" i="1" dirty="0"/>
              <a:t> </a:t>
            </a:r>
            <a:r>
              <a:rPr lang="de-DE" i="1" dirty="0" err="1"/>
              <a:t>orci</a:t>
            </a:r>
            <a:r>
              <a:rPr lang="de-DE" i="1" dirty="0"/>
              <a:t> </a:t>
            </a:r>
            <a:r>
              <a:rPr lang="de-DE" i="1" dirty="0" err="1"/>
              <a:t>luctus</a:t>
            </a:r>
            <a:r>
              <a:rPr lang="de-DE" i="1" dirty="0"/>
              <a:t> et </a:t>
            </a:r>
            <a:r>
              <a:rPr lang="de-DE" i="1" dirty="0" err="1"/>
              <a:t>ultrices</a:t>
            </a:r>
            <a:r>
              <a:rPr lang="de-DE" i="1" dirty="0"/>
              <a:t> </a:t>
            </a:r>
            <a:r>
              <a:rPr lang="de-DE" i="1" dirty="0" err="1"/>
              <a:t>posuere</a:t>
            </a:r>
            <a:r>
              <a:rPr lang="de-DE" i="1" dirty="0"/>
              <a:t> </a:t>
            </a:r>
            <a:r>
              <a:rPr lang="de-DE" i="1" dirty="0" err="1"/>
              <a:t>cubilia</a:t>
            </a:r>
            <a:r>
              <a:rPr lang="de-DE" i="1" dirty="0"/>
              <a:t> </a:t>
            </a:r>
            <a:r>
              <a:rPr lang="de-DE" i="1" dirty="0" err="1"/>
              <a:t>curae</a:t>
            </a:r>
            <a:r>
              <a:rPr lang="de-DE" i="1" dirty="0"/>
              <a:t>;</a:t>
            </a:r>
            <a:endParaRPr lang="de-DE" dirty="0"/>
          </a:p>
          <a:p>
            <a:r>
              <a:rPr lang="de-DE" b="1" dirty="0"/>
              <a:t>Zusammenfassung &amp; Ausblick</a:t>
            </a:r>
            <a:br>
              <a:rPr lang="de-DE" dirty="0"/>
            </a:br>
            <a:r>
              <a:rPr lang="de-DE" i="1" dirty="0"/>
              <a:t>Integer </a:t>
            </a:r>
            <a:r>
              <a:rPr lang="de-DE" i="1" dirty="0" err="1"/>
              <a:t>facilisis</a:t>
            </a:r>
            <a:r>
              <a:rPr lang="de-DE" i="1" dirty="0"/>
              <a:t>, </a:t>
            </a:r>
            <a:r>
              <a:rPr lang="de-DE" i="1" dirty="0" err="1"/>
              <a:t>libero</a:t>
            </a:r>
            <a:r>
              <a:rPr lang="de-DE" i="1" dirty="0"/>
              <a:t> at </a:t>
            </a:r>
            <a:r>
              <a:rPr lang="de-DE" i="1" dirty="0" err="1"/>
              <a:t>hendrerit</a:t>
            </a:r>
            <a:r>
              <a:rPr lang="de-DE" i="1" dirty="0"/>
              <a:t> </a:t>
            </a:r>
            <a:r>
              <a:rPr lang="de-DE" i="1" dirty="0" err="1"/>
              <a:t>efficitur</a:t>
            </a:r>
            <a:r>
              <a:rPr lang="de-DE" i="1" dirty="0"/>
              <a:t>, </a:t>
            </a:r>
            <a:r>
              <a:rPr lang="de-DE" i="1" dirty="0" err="1"/>
              <a:t>ipsum</a:t>
            </a:r>
            <a:r>
              <a:rPr lang="de-DE" i="1" dirty="0"/>
              <a:t> nisi </a:t>
            </a:r>
            <a:r>
              <a:rPr lang="de-DE" i="1" dirty="0" err="1"/>
              <a:t>sagittis</a:t>
            </a:r>
            <a:r>
              <a:rPr lang="de-DE" i="1" dirty="0"/>
              <a:t> </a:t>
            </a:r>
            <a:r>
              <a:rPr lang="de-DE" i="1" dirty="0" err="1"/>
              <a:t>tellus</a:t>
            </a:r>
            <a:r>
              <a:rPr lang="de-DE" i="1" dirty="0"/>
              <a:t>, </a:t>
            </a:r>
            <a:r>
              <a:rPr lang="de-DE" i="1" dirty="0" err="1"/>
              <a:t>vel</a:t>
            </a:r>
            <a:r>
              <a:rPr lang="de-DE" i="1" dirty="0"/>
              <a:t> </a:t>
            </a:r>
            <a:r>
              <a:rPr lang="de-DE" i="1" dirty="0" err="1"/>
              <a:t>posuere</a:t>
            </a:r>
            <a:r>
              <a:rPr lang="de-DE" i="1" dirty="0"/>
              <a:t> </a:t>
            </a:r>
            <a:r>
              <a:rPr lang="de-DE" i="1" dirty="0" err="1"/>
              <a:t>eros</a:t>
            </a:r>
            <a:r>
              <a:rPr lang="de-DE" i="1" dirty="0"/>
              <a:t> </a:t>
            </a:r>
            <a:r>
              <a:rPr lang="de-DE" i="1" dirty="0" err="1"/>
              <a:t>sapien</a:t>
            </a:r>
            <a:r>
              <a:rPr lang="de-DE" i="1" dirty="0"/>
              <a:t> in nisi.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472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B3F69-0C69-260D-10C5-764D49CD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Einleitung &amp; Zielsetzung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98FDFC-C98F-7940-08BF-366E25D11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Curabitur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C2E4F4-B4D1-8C93-8B40-5F935D385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12249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3224192-36C1-9E50-81D6-474A54CB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Einleitung &amp; Zielsetzung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9A182CB3-95EC-4C4D-AD94-2E48B893A8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Curabitur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</a:t>
            </a:r>
            <a:r>
              <a:rPr lang="de-DE" dirty="0" err="1"/>
              <a:t>sapien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mauris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142047C-A00F-A712-4DB5-5993DE88A9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1.</a:t>
            </a:r>
          </a:p>
        </p:txBody>
      </p:sp>
      <p:pic>
        <p:nvPicPr>
          <p:cNvPr id="14" name="Bildplatzhalter 13" descr="Ein Bild, das Spielzeug, Cartoon, Vogel, Im Haus enthält.&#10;&#10;KI-generierte Inhalte können fehlerhaft sein.">
            <a:extLst>
              <a:ext uri="{FF2B5EF4-FFF2-40B4-BE49-F238E27FC236}">
                <a16:creationId xmlns:a16="http://schemas.microsoft.com/office/drawing/2014/main" id="{1F4628FD-E64C-C71A-42DF-46F3121452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544" r="10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402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3D326-8A7A-EEC5-9774-377411DA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765174"/>
            <a:ext cx="9540876" cy="755651"/>
          </a:xfrm>
        </p:spPr>
        <p:txBody>
          <a:bodyPr>
            <a:normAutofit fontScale="90000"/>
          </a:bodyPr>
          <a:lstStyle/>
          <a:p>
            <a:r>
              <a:rPr lang="de-DE" dirty="0"/>
              <a:t>Tabellarische Übersicht</a:t>
            </a:r>
            <a:br>
              <a:rPr lang="de-DE" dirty="0"/>
            </a:br>
            <a:r>
              <a:rPr lang="de-DE" b="0" dirty="0"/>
              <a:t>Unserer Finanzen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550B0A-B88A-F2D1-D913-452B22D64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4638-F699-784D-B644-5EC82F84272B}" type="datetime1">
              <a:rPr lang="de-DE" smtClean="0"/>
              <a:t>09.10.25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0856F9-AE58-9BD4-128B-3EE1D5D6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4A00F5-C5C4-53A2-34C3-D14000A5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6</a:t>
            </a:fld>
            <a:endParaRPr lang="de-DE" dirty="0"/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E47E49E2-BC88-6EF3-1673-65B5A20E6655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785103841"/>
              </p:ext>
            </p:extLst>
          </p:nvPr>
        </p:nvGraphicFramePr>
        <p:xfrm>
          <a:off x="6780212" y="1520825"/>
          <a:ext cx="4068762" cy="381634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22817">
                  <a:extLst>
                    <a:ext uri="{9D8B030D-6E8A-4147-A177-3AD203B41FA5}">
                      <a16:colId xmlns:a16="http://schemas.microsoft.com/office/drawing/2014/main" val="3053427804"/>
                    </a:ext>
                  </a:extLst>
                </a:gridCol>
                <a:gridCol w="1589691">
                  <a:extLst>
                    <a:ext uri="{9D8B030D-6E8A-4147-A177-3AD203B41FA5}">
                      <a16:colId xmlns:a16="http://schemas.microsoft.com/office/drawing/2014/main" val="1876675491"/>
                    </a:ext>
                  </a:extLst>
                </a:gridCol>
                <a:gridCol w="1356254">
                  <a:extLst>
                    <a:ext uri="{9D8B030D-6E8A-4147-A177-3AD203B41FA5}">
                      <a16:colId xmlns:a16="http://schemas.microsoft.com/office/drawing/2014/main" val="3335219982"/>
                    </a:ext>
                  </a:extLst>
                </a:gridCol>
              </a:tblGrid>
              <a:tr h="636058">
                <a:tc>
                  <a:txBody>
                    <a:bodyPr/>
                    <a:lstStyle/>
                    <a:p>
                      <a:pPr algn="r"/>
                      <a:r>
                        <a:rPr lang="de-DE" sz="1800" dirty="0">
                          <a:ln>
                            <a:noFill/>
                          </a:ln>
                        </a:rPr>
                        <a:t>Jahr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Umsatz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Dividende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73932"/>
                  </a:ext>
                </a:extLst>
              </a:tr>
              <a:tr h="636058"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2024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55.478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7,5 %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44551"/>
                  </a:ext>
                </a:extLst>
              </a:tr>
              <a:tr h="636058"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2023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54.123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7,5 %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350477"/>
                  </a:ext>
                </a:extLst>
              </a:tr>
              <a:tr h="636058"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2022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51.231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7,5 %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546518"/>
                  </a:ext>
                </a:extLst>
              </a:tr>
              <a:tr h="636058"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2021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49.221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7,5 %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847661"/>
                  </a:ext>
                </a:extLst>
              </a:tr>
              <a:tr h="636058"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2020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47.192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7,5 %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400039"/>
                  </a:ext>
                </a:extLst>
              </a:tr>
            </a:tbl>
          </a:graphicData>
        </a:graphic>
      </p:graphicFrame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EF3920-6415-C98F-4E66-1C9537595F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Nebenstehende Übersicht spiegelt die Entwicklung unserer Finanzen wider:</a:t>
            </a:r>
          </a:p>
          <a:p>
            <a:pPr marL="0" indent="0">
              <a:buNone/>
            </a:pPr>
            <a:r>
              <a:rPr lang="de-DE" u="sng" dirty="0"/>
              <a:t>Grundsätzlich</a:t>
            </a:r>
            <a:r>
              <a:rPr lang="de-DE" dirty="0"/>
              <a:t> können wir weiterhin von einem Wachstum ausgehen. Die jährliche Dividende wird hiervon nicht beeinflusst.</a:t>
            </a:r>
          </a:p>
        </p:txBody>
      </p:sp>
    </p:spTree>
    <p:extLst>
      <p:ext uri="{BB962C8B-B14F-4D97-AF65-F5344CB8AC3E}">
        <p14:creationId xmlns:p14="http://schemas.microsoft.com/office/powerpoint/2010/main" val="7241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3F33F-6EBA-838C-B8A6-EAF38527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765174"/>
            <a:ext cx="9540876" cy="755651"/>
          </a:xfrm>
        </p:spPr>
        <p:txBody>
          <a:bodyPr/>
          <a:lstStyle/>
          <a:p>
            <a:r>
              <a:rPr lang="de-DE" dirty="0"/>
              <a:t>Aktionärsstruktur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7B4C93-3BA0-C2AE-AC10-6D77E47A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F271-A19C-C04E-800A-96C8237C9A86}" type="datetime1">
              <a:rPr lang="de-DE" smtClean="0"/>
              <a:t>09.10.25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1A6B93-EDF4-E46A-4543-F56EAB62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197ED6-FFBF-2D50-735F-542E81E8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pPr/>
              <a:t>7</a:t>
            </a:fld>
            <a:endParaRPr lang="de-DE" dirty="0"/>
          </a:p>
        </p:txBody>
      </p:sp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EF8BCF68-863C-3911-0AF9-EEC2D6BE65E4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480259818"/>
              </p:ext>
            </p:extLst>
          </p:nvPr>
        </p:nvGraphicFramePr>
        <p:xfrm>
          <a:off x="1308099" y="1520825"/>
          <a:ext cx="9540875" cy="4572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06455">
                  <a:extLst>
                    <a:ext uri="{9D8B030D-6E8A-4147-A177-3AD203B41FA5}">
                      <a16:colId xmlns:a16="http://schemas.microsoft.com/office/drawing/2014/main" val="3053427804"/>
                    </a:ext>
                  </a:extLst>
                </a:gridCol>
                <a:gridCol w="5434420">
                  <a:extLst>
                    <a:ext uri="{9D8B030D-6E8A-4147-A177-3AD203B41FA5}">
                      <a16:colId xmlns:a16="http://schemas.microsoft.com/office/drawing/2014/main" val="187667549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>
                          <a:ln>
                            <a:noFill/>
                          </a:ln>
                        </a:rPr>
                        <a:t>Versicherer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Anteile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7393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/>
                        <a:t>Barmenia Krankenversicherung AG 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4455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/>
                        <a:t>Die Bayerische </a:t>
                      </a:r>
                      <a:r>
                        <a:rPr lang="de-DE" sz="1800" dirty="0" err="1"/>
                        <a:t>Prokunde</a:t>
                      </a:r>
                      <a:r>
                        <a:rPr lang="de-DE" sz="1800" dirty="0"/>
                        <a:t> AG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35047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/>
                        <a:t>Die Haftpflichtkasse VVaG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54651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/>
                        <a:t>IDEAL Beteiligungen AG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84766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 err="1"/>
                        <a:t>Knörrer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GbmH</a:t>
                      </a:r>
                      <a:endParaRPr lang="de-DE" sz="1800" dirty="0"/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40003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Signal Iduna Holding AG 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579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de-DE" sz="1800" dirty="0"/>
                        <a:t>Stuttgarter </a:t>
                      </a:r>
                      <a:r>
                        <a:rPr lang="de-DE" sz="1800" dirty="0" err="1"/>
                        <a:t>Verischerung</a:t>
                      </a:r>
                      <a:r>
                        <a:rPr lang="de-DE" sz="1800" dirty="0"/>
                        <a:t> Holding AG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/>
                        <a:t>9,99 %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585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3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CE903-CAB5-4732-E5BE-66E01EB6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Umsatz 2025</a:t>
            </a:r>
            <a:br>
              <a:rPr lang="de-DE" dirty="0"/>
            </a:br>
            <a:r>
              <a:rPr lang="de-DE" b="0" dirty="0"/>
              <a:t>Nach Quartalen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0AFAF07A-C93C-A959-A0C0-16458C600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781567"/>
              </p:ext>
            </p:extLst>
          </p:nvPr>
        </p:nvGraphicFramePr>
        <p:xfrm>
          <a:off x="1308100" y="2276475"/>
          <a:ext cx="9540875" cy="38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87952-B61D-436D-ECA3-75D76919F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D8DC-F8B3-4149-B2B2-3759E67004DA}" type="datetime1">
              <a:rPr lang="de-DE" smtClean="0"/>
              <a:t>09.10.25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6B8D24-4105-6A6B-AFA5-F946D989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CA1F6A-8021-313F-C03C-BB82BF51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8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34B9DD0-D36A-AA6C-58FC-68AE8F939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8640" y="765175"/>
            <a:ext cx="2700336" cy="357188"/>
          </a:xfrm>
        </p:spPr>
        <p:txBody>
          <a:bodyPr>
            <a:noAutofit/>
          </a:bodyPr>
          <a:lstStyle/>
          <a:p>
            <a:r>
              <a:rPr lang="de-DE" sz="1800" dirty="0" err="1"/>
              <a:t>Webcode</a:t>
            </a:r>
            <a:r>
              <a:rPr lang="de-DE" sz="1800" dirty="0"/>
              <a:t>: 12182</a:t>
            </a:r>
          </a:p>
        </p:txBody>
      </p:sp>
    </p:spTree>
    <p:extLst>
      <p:ext uri="{BB962C8B-B14F-4D97-AF65-F5344CB8AC3E}">
        <p14:creationId xmlns:p14="http://schemas.microsoft.com/office/powerpoint/2010/main" val="77316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95EFA-5C0B-2E8D-406A-C33A76CA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Umsatz nach Standort</a:t>
            </a:r>
            <a:br>
              <a:rPr lang="de-DE" dirty="0"/>
            </a:br>
            <a:r>
              <a:rPr lang="de-DE" b="0" dirty="0"/>
              <a:t>Umsatz, </a:t>
            </a:r>
            <a:r>
              <a:rPr lang="de-DE" b="0" dirty="0" err="1"/>
              <a:t>Betiligung</a:t>
            </a:r>
            <a:r>
              <a:rPr lang="de-DE" b="0" dirty="0"/>
              <a:t> &amp; Einlagen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2D862F6B-71FE-2E5E-68C7-27F226C96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891991"/>
              </p:ext>
            </p:extLst>
          </p:nvPr>
        </p:nvGraphicFramePr>
        <p:xfrm>
          <a:off x="1308100" y="2276475"/>
          <a:ext cx="9540875" cy="38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BF18BA-9B19-9B60-E9DE-C08BC05D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09AB-5D73-2644-9310-B40423509D70}" type="datetime1">
              <a:rPr lang="de-DE" smtClean="0"/>
              <a:t>09.10.25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89C8B2-6B3F-71D4-9F7B-2DD5E186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Unternehmenspräsentation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62907A-E046-1A8A-6F39-B91AD9C6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4B0-57D2-2D4C-8C9B-CCC18D5E5C20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724755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VEMA Farben">
      <a:dk1>
        <a:srgbClr val="000000"/>
      </a:dk1>
      <a:lt1>
        <a:srgbClr val="FFFFFF"/>
      </a:lt1>
      <a:dk2>
        <a:srgbClr val="004A7C"/>
      </a:dk2>
      <a:lt2>
        <a:srgbClr val="E8E8E8"/>
      </a:lt2>
      <a:accent1>
        <a:srgbClr val="004A7C"/>
      </a:accent1>
      <a:accent2>
        <a:srgbClr val="FCD901"/>
      </a:accent2>
      <a:accent3>
        <a:srgbClr val="236592"/>
      </a:accent3>
      <a:accent4>
        <a:srgbClr val="FDE052"/>
      </a:accent4>
      <a:accent5>
        <a:srgbClr val="575555"/>
      </a:accent5>
      <a:accent6>
        <a:srgbClr val="D1D0D1"/>
      </a:accent6>
      <a:hlink>
        <a:srgbClr val="004A7C"/>
      </a:hlink>
      <a:folHlink>
        <a:srgbClr val="236592"/>
      </a:folHlink>
    </a:clrScheme>
    <a:fontScheme name="VEMA eG Hausschrift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556</Words>
  <Application>Microsoft Macintosh PowerPoint</Application>
  <PresentationFormat>Breitbild</PresentationFormat>
  <Paragraphs>113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Aptos</vt:lpstr>
      <vt:lpstr>Arial</vt:lpstr>
      <vt:lpstr>Font Awesome 6 Pro Thin</vt:lpstr>
      <vt:lpstr>Source Sans 3</vt:lpstr>
      <vt:lpstr>Symbol</vt:lpstr>
      <vt:lpstr>Wingdings</vt:lpstr>
      <vt:lpstr>Benutzerdefiniertes Design</vt:lpstr>
      <vt:lpstr>Unternehmens-präsentation der VEMA eG</vt:lpstr>
      <vt:lpstr>Unternehmens-präsentation der VEMA eG</vt:lpstr>
      <vt:lpstr>PowerPoint-Präsentation</vt:lpstr>
      <vt:lpstr>Einleitung &amp; Zielsetzung</vt:lpstr>
      <vt:lpstr>Einleitung &amp; Zielsetzung</vt:lpstr>
      <vt:lpstr>Tabellarische Übersicht Unserer Finanzen</vt:lpstr>
      <vt:lpstr>Aktionärsstruktur</vt:lpstr>
      <vt:lpstr>Umsatz 2025 Nach Quartalen</vt:lpstr>
      <vt:lpstr>Umsatz nach Standort Umsatz, Betiligung &amp; Einlagen</vt:lpstr>
      <vt:lpstr>Ich bin der Titel dieser Folie und bin am besten 3-zeilig</vt:lpstr>
      <vt:lpstr>Hallo ich bin eine Überschrift Und ich bin die Unterüberschrift</vt:lpstr>
      <vt:lpstr>PowerPoint-Präsentation</vt:lpstr>
      <vt:lpstr>Ich bin der Titel  dieser Folie.</vt:lpstr>
      <vt:lpstr>Ich bin ein gutes Beispiel für eine gute Platzierung. Außerdem bin ich die Unterüberschrift</vt:lpstr>
      <vt:lpstr>Dies ist ein Beispielzitat zur Verdeutlichung der obigen Aussagen!“ (Mustermann, 2011) </vt:lpstr>
      <vt:lpstr>„Dies ist ein Beispielzitat zur Verdeutlichung der obigen Aussagen!“ (Mustermann, 2011) </vt:lpstr>
      <vt:lpstr>Danke für die Aufmerksamkeit!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Fuhrmann - VEMA eG</dc:creator>
  <cp:lastModifiedBy>Daniel Fuhrmann - VEMA eG</cp:lastModifiedBy>
  <cp:revision>27</cp:revision>
  <dcterms:created xsi:type="dcterms:W3CDTF">2025-05-30T06:14:58Z</dcterms:created>
  <dcterms:modified xsi:type="dcterms:W3CDTF">2025-10-09T09:07:34Z</dcterms:modified>
</cp:coreProperties>
</file>